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58" r:id="rId3"/>
    <p:sldId id="261" r:id="rId4"/>
    <p:sldId id="260" r:id="rId5"/>
    <p:sldId id="259" r:id="rId6"/>
    <p:sldId id="262" r:id="rId7"/>
    <p:sldId id="263" r:id="rId8"/>
    <p:sldId id="264" r:id="rId9"/>
    <p:sldId id="265" r:id="rId10"/>
    <p:sldId id="267" r:id="rId11"/>
    <p:sldId id="268" r:id="rId12"/>
    <p:sldId id="269" r:id="rId13"/>
    <p:sldId id="270" r:id="rId14"/>
    <p:sldId id="271" r:id="rId15"/>
    <p:sldId id="278" r:id="rId16"/>
    <p:sldId id="273" r:id="rId17"/>
    <p:sldId id="274" r:id="rId18"/>
    <p:sldId id="275" r:id="rId19"/>
    <p:sldId id="276" r:id="rId20"/>
    <p:sldId id="277" r:id="rId21"/>
    <p:sldId id="279" r:id="rId22"/>
    <p:sldId id="280" r:id="rId23"/>
    <p:sldId id="281" r:id="rId24"/>
    <p:sldId id="282" r:id="rId25"/>
    <p:sldId id="283" r:id="rId26"/>
    <p:sldId id="284" r:id="rId27"/>
    <p:sldId id="285" r:id="rId28"/>
    <p:sldId id="286" r:id="rId29"/>
    <p:sldId id="288" r:id="rId30"/>
    <p:sldId id="289" r:id="rId31"/>
    <p:sldId id="290" r:id="rId32"/>
    <p:sldId id="293" r:id="rId33"/>
    <p:sldId id="292" r:id="rId34"/>
    <p:sldId id="291" r:id="rId35"/>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8" d="100"/>
          <a:sy n="88" d="100"/>
        </p:scale>
        <p:origin x="-106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12" name="Prostokąt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Prostokąt zaokrąglony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Podtytuł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28" name="Symbol zastępczy daty 27"/>
          <p:cNvSpPr>
            <a:spLocks noGrp="1"/>
          </p:cNvSpPr>
          <p:nvPr>
            <p:ph type="dt" sz="half" idx="10"/>
          </p:nvPr>
        </p:nvSpPr>
        <p:spPr/>
        <p:txBody>
          <a:bodyPr/>
          <a:lstStyle/>
          <a:p>
            <a:fld id="{1F83A518-9CF3-4A11-836B-E25BBB5F2EDA}" type="datetimeFigureOut">
              <a:rPr lang="pl-PL" smtClean="0"/>
              <a:pPr/>
              <a:t>2011-11-15</a:t>
            </a:fld>
            <a:endParaRPr lang="pl-PL"/>
          </a:p>
        </p:txBody>
      </p:sp>
      <p:sp>
        <p:nvSpPr>
          <p:cNvPr id="17" name="Symbol zastępczy stopki 16"/>
          <p:cNvSpPr>
            <a:spLocks noGrp="1"/>
          </p:cNvSpPr>
          <p:nvPr>
            <p:ph type="ftr" sz="quarter" idx="11"/>
          </p:nvPr>
        </p:nvSpPr>
        <p:spPr/>
        <p:txBody>
          <a:bodyPr/>
          <a:lstStyle/>
          <a:p>
            <a:endParaRPr lang="pl-PL"/>
          </a:p>
        </p:txBody>
      </p:sp>
      <p:sp>
        <p:nvSpPr>
          <p:cNvPr id="29" name="Symbol zastępczy numeru slajdu 28"/>
          <p:cNvSpPr>
            <a:spLocks noGrp="1"/>
          </p:cNvSpPr>
          <p:nvPr>
            <p:ph type="sldNum" sz="quarter" idx="12"/>
          </p:nvPr>
        </p:nvSpPr>
        <p:spPr/>
        <p:txBody>
          <a:bodyPr lIns="0" tIns="0" rIns="0" bIns="0">
            <a:noAutofit/>
          </a:bodyPr>
          <a:lstStyle>
            <a:lvl1pPr>
              <a:defRPr sz="1400">
                <a:solidFill>
                  <a:srgbClr val="FFFFFF"/>
                </a:solidFill>
              </a:defRPr>
            </a:lvl1pPr>
          </a:lstStyle>
          <a:p>
            <a:fld id="{F232B7F0-6E3E-4975-9655-00673E8C6285}" type="slidenum">
              <a:rPr lang="pl-PL" smtClean="0"/>
              <a:pPr/>
              <a:t>‹#›</a:t>
            </a:fld>
            <a:endParaRPr lang="pl-PL"/>
          </a:p>
        </p:txBody>
      </p:sp>
      <p:sp>
        <p:nvSpPr>
          <p:cNvPr id="7" name="Prostokąt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Prostokąt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rostokąt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ytuł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pl-PL" smtClean="0"/>
              <a:t>Kliknij, aby edytować styl</a:t>
            </a:r>
            <a:endParaRPr kumimoji="0" lang="en-US"/>
          </a:p>
        </p:txBody>
      </p:sp>
    </p:spTree>
  </p:cSld>
  <p:clrMapOvr>
    <a:masterClrMapping/>
  </p:clrMapOvr>
  <p:transition>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1F83A518-9CF3-4A11-836B-E25BBB5F2EDA}" type="datetimeFigureOut">
              <a:rPr lang="pl-PL" smtClean="0"/>
              <a:pPr/>
              <a:t>2011-11-15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232B7F0-6E3E-4975-9655-00673E8C6285}" type="slidenum">
              <a:rPr lang="pl-PL" smtClean="0"/>
              <a:pPr/>
              <a:t>‹#›</a:t>
            </a:fld>
            <a:endParaRPr lang="pl-PL"/>
          </a:p>
        </p:txBody>
      </p:sp>
    </p:spTree>
  </p:cSld>
  <p:clrMapOvr>
    <a:masterClrMapping/>
  </p:clrMapOvr>
  <p:transition>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41"/>
            <a:ext cx="2011680" cy="5851525"/>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914400" y="274640"/>
            <a:ext cx="5562600" cy="5851525"/>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1F83A518-9CF3-4A11-836B-E25BBB5F2EDA}" type="datetimeFigureOut">
              <a:rPr lang="pl-PL" smtClean="0"/>
              <a:pPr/>
              <a:t>2011-11-15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232B7F0-6E3E-4975-9655-00673E8C6285}" type="slidenum">
              <a:rPr lang="pl-PL" smtClean="0"/>
              <a:pPr/>
              <a:t>‹#›</a:t>
            </a:fld>
            <a:endParaRPr lang="pl-PL"/>
          </a:p>
        </p:txBody>
      </p:sp>
    </p:spTree>
  </p:cSld>
  <p:clrMapOvr>
    <a:masterClrMapping/>
  </p:clrMapOvr>
  <p:transition>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4" name="Symbol zastępczy daty 3"/>
          <p:cNvSpPr>
            <a:spLocks noGrp="1"/>
          </p:cNvSpPr>
          <p:nvPr>
            <p:ph type="dt" sz="half" idx="10"/>
          </p:nvPr>
        </p:nvSpPr>
        <p:spPr/>
        <p:txBody>
          <a:bodyPr/>
          <a:lstStyle/>
          <a:p>
            <a:fld id="{1F83A518-9CF3-4A11-836B-E25BBB5F2EDA}" type="datetimeFigureOut">
              <a:rPr lang="pl-PL" smtClean="0"/>
              <a:pPr/>
              <a:t>2011-11-15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232B7F0-6E3E-4975-9655-00673E8C6285}" type="slidenum">
              <a:rPr lang="pl-PL" smtClean="0"/>
              <a:pPr/>
              <a:t>‹#›</a:t>
            </a:fld>
            <a:endParaRPr lang="pl-PL"/>
          </a:p>
        </p:txBody>
      </p:sp>
      <p:sp>
        <p:nvSpPr>
          <p:cNvPr id="8" name="Symbol zastępczy zawartości 7"/>
          <p:cNvSpPr>
            <a:spLocks noGrp="1"/>
          </p:cNvSpPr>
          <p:nvPr>
            <p:ph sz="quarter" idx="1"/>
          </p:nvPr>
        </p:nvSpPr>
        <p:spPr>
          <a:xfrm>
            <a:off x="914400" y="1447800"/>
            <a:ext cx="7772400" cy="4572000"/>
          </a:xfrm>
        </p:spPr>
        <p:txBody>
          <a:bodyPr vert="horz"/>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transition>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11" name="Prostokąt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Prostokąt zaokrąglony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ytuł 1"/>
          <p:cNvSpPr>
            <a:spLocks noGrp="1"/>
          </p:cNvSpPr>
          <p:nvPr>
            <p:ph type="title"/>
          </p:nvPr>
        </p:nvSpPr>
        <p:spPr>
          <a:xfrm>
            <a:off x="722313" y="952500"/>
            <a:ext cx="7772400" cy="1362075"/>
          </a:xfrm>
        </p:spPr>
        <p:txBody>
          <a:bodyPr anchor="b" anchorCtr="0"/>
          <a:lstStyle>
            <a:lvl1pPr algn="l">
              <a:buNone/>
              <a:defRPr sz="4000" b="0" cap="none"/>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p>
            <a:fld id="{1F83A518-9CF3-4A11-836B-E25BBB5F2EDA}" type="datetimeFigureOut">
              <a:rPr lang="pl-PL" smtClean="0"/>
              <a:pPr/>
              <a:t>2011-11-15</a:t>
            </a:fld>
            <a:endParaRPr lang="pl-PL"/>
          </a:p>
        </p:txBody>
      </p:sp>
      <p:sp>
        <p:nvSpPr>
          <p:cNvPr id="5" name="Symbol zastępczy stopki 4"/>
          <p:cNvSpPr>
            <a:spLocks noGrp="1"/>
          </p:cNvSpPr>
          <p:nvPr>
            <p:ph type="ftr" sz="quarter" idx="11"/>
          </p:nvPr>
        </p:nvSpPr>
        <p:spPr>
          <a:xfrm>
            <a:off x="800100" y="6172200"/>
            <a:ext cx="4000500" cy="457200"/>
          </a:xfrm>
        </p:spPr>
        <p:txBody>
          <a:bodyPr/>
          <a:lstStyle/>
          <a:p>
            <a:endParaRPr lang="pl-PL"/>
          </a:p>
        </p:txBody>
      </p:sp>
      <p:sp>
        <p:nvSpPr>
          <p:cNvPr id="7" name="Prostokąt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Prostokąt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Prostokąt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ymbol zastępczy numeru slajdu 5"/>
          <p:cNvSpPr>
            <a:spLocks noGrp="1"/>
          </p:cNvSpPr>
          <p:nvPr>
            <p:ph type="sldNum" sz="quarter" idx="12"/>
          </p:nvPr>
        </p:nvSpPr>
        <p:spPr>
          <a:xfrm>
            <a:off x="146304" y="6208776"/>
            <a:ext cx="457200" cy="457200"/>
          </a:xfrm>
        </p:spPr>
        <p:txBody>
          <a:bodyPr/>
          <a:lstStyle/>
          <a:p>
            <a:fld id="{F232B7F0-6E3E-4975-9655-00673E8C6285}" type="slidenum">
              <a:rPr lang="pl-PL" smtClean="0"/>
              <a:pPr/>
              <a:t>‹#›</a:t>
            </a:fld>
            <a:endParaRPr lang="pl-PL"/>
          </a:p>
        </p:txBody>
      </p:sp>
    </p:spTree>
  </p:cSld>
  <p:clrMapOvr>
    <a:masterClrMapping/>
  </p:clrMapOvr>
  <p:transition>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5" name="Symbol zastępczy daty 4"/>
          <p:cNvSpPr>
            <a:spLocks noGrp="1"/>
          </p:cNvSpPr>
          <p:nvPr>
            <p:ph type="dt" sz="half" idx="10"/>
          </p:nvPr>
        </p:nvSpPr>
        <p:spPr/>
        <p:txBody>
          <a:bodyPr/>
          <a:lstStyle/>
          <a:p>
            <a:fld id="{1F83A518-9CF3-4A11-836B-E25BBB5F2EDA}" type="datetimeFigureOut">
              <a:rPr lang="pl-PL" smtClean="0"/>
              <a:pPr/>
              <a:t>2011-11-15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F232B7F0-6E3E-4975-9655-00673E8C6285}" type="slidenum">
              <a:rPr lang="pl-PL" smtClean="0"/>
              <a:pPr/>
              <a:t>‹#›</a:t>
            </a:fld>
            <a:endParaRPr lang="pl-PL"/>
          </a:p>
        </p:txBody>
      </p:sp>
      <p:sp>
        <p:nvSpPr>
          <p:cNvPr id="9" name="Symbol zastępczy zawartości 8"/>
          <p:cNvSpPr>
            <a:spLocks noGrp="1"/>
          </p:cNvSpPr>
          <p:nvPr>
            <p:ph sz="quarter" idx="1"/>
          </p:nvPr>
        </p:nvSpPr>
        <p:spPr>
          <a:xfrm>
            <a:off x="914400" y="1447800"/>
            <a:ext cx="3749040" cy="4572000"/>
          </a:xfrm>
        </p:spPr>
        <p:txBody>
          <a:bodyPr vert="horz"/>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1" name="Symbol zastępczy zawartości 10"/>
          <p:cNvSpPr>
            <a:spLocks noGrp="1"/>
          </p:cNvSpPr>
          <p:nvPr>
            <p:ph sz="quarter" idx="2"/>
          </p:nvPr>
        </p:nvSpPr>
        <p:spPr>
          <a:xfrm>
            <a:off x="4933950" y="1447800"/>
            <a:ext cx="3749040" cy="4572000"/>
          </a:xfrm>
        </p:spPr>
        <p:txBody>
          <a:bodyPr vert="horz"/>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transition>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914400" y="273050"/>
            <a:ext cx="7772400" cy="1143000"/>
          </a:xfrm>
        </p:spPr>
        <p:txBody>
          <a:bodyPr anchor="b" anchorCtr="0"/>
          <a:lstStyle>
            <a:lvl1pPr>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7" name="Symbol zastępczy daty 6"/>
          <p:cNvSpPr>
            <a:spLocks noGrp="1"/>
          </p:cNvSpPr>
          <p:nvPr>
            <p:ph type="dt" sz="half" idx="10"/>
          </p:nvPr>
        </p:nvSpPr>
        <p:spPr/>
        <p:txBody>
          <a:bodyPr/>
          <a:lstStyle/>
          <a:p>
            <a:fld id="{1F83A518-9CF3-4A11-836B-E25BBB5F2EDA}" type="datetimeFigureOut">
              <a:rPr lang="pl-PL" smtClean="0"/>
              <a:pPr/>
              <a:t>2011-11-15</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F232B7F0-6E3E-4975-9655-00673E8C6285}" type="slidenum">
              <a:rPr lang="pl-PL" smtClean="0"/>
              <a:pPr/>
              <a:t>‹#›</a:t>
            </a:fld>
            <a:endParaRPr lang="pl-PL"/>
          </a:p>
        </p:txBody>
      </p:sp>
      <p:sp>
        <p:nvSpPr>
          <p:cNvPr id="11" name="Symbol zastępczy zawartości 10"/>
          <p:cNvSpPr>
            <a:spLocks noGrp="1"/>
          </p:cNvSpPr>
          <p:nvPr>
            <p:ph sz="half" idx="2"/>
          </p:nvPr>
        </p:nvSpPr>
        <p:spPr>
          <a:xfrm>
            <a:off x="914400" y="2247900"/>
            <a:ext cx="3733800" cy="3886200"/>
          </a:xfrm>
        </p:spPr>
        <p:txBody>
          <a:bodyPr vert="horz"/>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3" name="Symbol zastępczy zawartości 12"/>
          <p:cNvSpPr>
            <a:spLocks noGrp="1"/>
          </p:cNvSpPr>
          <p:nvPr>
            <p:ph sz="half" idx="4"/>
          </p:nvPr>
        </p:nvSpPr>
        <p:spPr>
          <a:xfrm>
            <a:off x="4953000" y="2247900"/>
            <a:ext cx="3733800" cy="3886200"/>
          </a:xfrm>
        </p:spPr>
        <p:txBody>
          <a:bodyPr vert="horz"/>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transition>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p>
            <a:fld id="{1F83A518-9CF3-4A11-836B-E25BBB5F2EDA}" type="datetimeFigureOut">
              <a:rPr lang="pl-PL" smtClean="0"/>
              <a:pPr/>
              <a:t>2011-11-15</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F232B7F0-6E3E-4975-9655-00673E8C6285}" type="slidenum">
              <a:rPr lang="pl-PL" smtClean="0"/>
              <a:pPr/>
              <a:t>‹#›</a:t>
            </a:fld>
            <a:endParaRPr lang="pl-PL"/>
          </a:p>
        </p:txBody>
      </p:sp>
    </p:spTree>
  </p:cSld>
  <p:clrMapOvr>
    <a:masterClrMapping/>
  </p:clrMapOvr>
  <p:transition>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1F83A518-9CF3-4A11-836B-E25BBB5F2EDA}" type="datetimeFigureOut">
              <a:rPr lang="pl-PL" smtClean="0"/>
              <a:pPr/>
              <a:t>2011-11-15</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F232B7F0-6E3E-4975-9655-00673E8C6285}" type="slidenum">
              <a:rPr lang="pl-PL" smtClean="0"/>
              <a:pPr/>
              <a:t>‹#›</a:t>
            </a:fld>
            <a:endParaRPr lang="pl-PL"/>
          </a:p>
        </p:txBody>
      </p:sp>
    </p:spTree>
  </p:cSld>
  <p:clrMapOvr>
    <a:masterClrMapping/>
  </p:clrMapOvr>
  <p:transition>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8" name="Prostokąt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Prostokąt zaokrąglony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ytuł 1"/>
          <p:cNvSpPr>
            <a:spLocks noGrp="1"/>
          </p:cNvSpPr>
          <p:nvPr>
            <p:ph type="title"/>
          </p:nvPr>
        </p:nvSpPr>
        <p:spPr>
          <a:xfrm>
            <a:off x="914400" y="273050"/>
            <a:ext cx="7772400" cy="1143000"/>
          </a:xfrm>
        </p:spPr>
        <p:txBody>
          <a:bodyPr anchor="b" anchorCtr="0"/>
          <a:lstStyle>
            <a:lvl1pPr algn="l">
              <a:buNone/>
              <a:defRPr sz="4000" b="0"/>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p:txBody>
          <a:bodyPr/>
          <a:lstStyle/>
          <a:p>
            <a:fld id="{1F83A518-9CF3-4A11-836B-E25BBB5F2EDA}" type="datetimeFigureOut">
              <a:rPr lang="pl-PL" smtClean="0"/>
              <a:pPr/>
              <a:t>2011-11-15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F232B7F0-6E3E-4975-9655-00673E8C6285}" type="slidenum">
              <a:rPr lang="pl-PL" smtClean="0"/>
              <a:pPr/>
              <a:t>‹#›</a:t>
            </a:fld>
            <a:endParaRPr lang="pl-PL"/>
          </a:p>
        </p:txBody>
      </p:sp>
      <p:sp>
        <p:nvSpPr>
          <p:cNvPr id="11" name="Symbol zastępczy zawartości 10"/>
          <p:cNvSpPr>
            <a:spLocks noGrp="1"/>
          </p:cNvSpPr>
          <p:nvPr>
            <p:ph sz="quarter" idx="1"/>
          </p:nvPr>
        </p:nvSpPr>
        <p:spPr>
          <a:xfrm>
            <a:off x="2971800" y="1600200"/>
            <a:ext cx="5715000" cy="4495800"/>
          </a:xfrm>
        </p:spPr>
        <p:txBody>
          <a:bodyPr vert="horz"/>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transition>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pl-PL" smtClean="0"/>
              <a:t>Kliknij, aby edytować styl</a:t>
            </a:r>
            <a:endParaRPr kumimoji="0" lang="en-US"/>
          </a:p>
        </p:txBody>
      </p:sp>
      <p:sp>
        <p:nvSpPr>
          <p:cNvPr id="4" name="Symbol zastępczy tekstu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p:txBody>
          <a:bodyPr/>
          <a:lstStyle/>
          <a:p>
            <a:fld id="{1F83A518-9CF3-4A11-836B-E25BBB5F2EDA}" type="datetimeFigureOut">
              <a:rPr lang="pl-PL" smtClean="0"/>
              <a:pPr/>
              <a:t>2011-11-15</a:t>
            </a:fld>
            <a:endParaRPr lang="pl-PL"/>
          </a:p>
        </p:txBody>
      </p:sp>
      <p:sp>
        <p:nvSpPr>
          <p:cNvPr id="6" name="Symbol zastępczy stopki 5"/>
          <p:cNvSpPr>
            <a:spLocks noGrp="1"/>
          </p:cNvSpPr>
          <p:nvPr>
            <p:ph type="ftr" sz="quarter" idx="11"/>
          </p:nvPr>
        </p:nvSpPr>
        <p:spPr>
          <a:xfrm>
            <a:off x="914400" y="6172200"/>
            <a:ext cx="3886200" cy="457200"/>
          </a:xfrm>
        </p:spPr>
        <p:txBody>
          <a:bodyPr/>
          <a:lstStyle/>
          <a:p>
            <a:endParaRPr lang="pl-PL"/>
          </a:p>
        </p:txBody>
      </p:sp>
      <p:sp>
        <p:nvSpPr>
          <p:cNvPr id="7" name="Symbol zastępczy numeru slajdu 6"/>
          <p:cNvSpPr>
            <a:spLocks noGrp="1"/>
          </p:cNvSpPr>
          <p:nvPr>
            <p:ph type="sldNum" sz="quarter" idx="12"/>
          </p:nvPr>
        </p:nvSpPr>
        <p:spPr>
          <a:xfrm>
            <a:off x="146304" y="6208776"/>
            <a:ext cx="457200" cy="457200"/>
          </a:xfrm>
        </p:spPr>
        <p:txBody>
          <a:bodyPr/>
          <a:lstStyle/>
          <a:p>
            <a:fld id="{F232B7F0-6E3E-4975-9655-00673E8C6285}" type="slidenum">
              <a:rPr lang="pl-PL" smtClean="0"/>
              <a:pPr/>
              <a:t>‹#›</a:t>
            </a:fld>
            <a:endParaRPr lang="pl-PL"/>
          </a:p>
        </p:txBody>
      </p:sp>
      <p:sp>
        <p:nvSpPr>
          <p:cNvPr id="11" name="Prostokąt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Prostokąt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Prostokąt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Symbol zastępczy obrazu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pl-PL" smtClean="0"/>
              <a:t>Kliknij ikonę, aby dodać obraz</a:t>
            </a:r>
            <a:endParaRPr kumimoji="0" lang="en-US" dirty="0"/>
          </a:p>
        </p:txBody>
      </p:sp>
    </p:spTree>
  </p:cSld>
  <p:clrMapOvr>
    <a:masterClrMapping/>
  </p:clrMapOvr>
  <p:transition>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9" name="Prostokąt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Prostokąt zaokrąglony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Symbol zastępczy tytułu 21"/>
          <p:cNvSpPr>
            <a:spLocks noGrp="1"/>
          </p:cNvSpPr>
          <p:nvPr>
            <p:ph type="title"/>
          </p:nvPr>
        </p:nvSpPr>
        <p:spPr>
          <a:xfrm>
            <a:off x="914400" y="274638"/>
            <a:ext cx="7772400" cy="1143000"/>
          </a:xfrm>
          <a:prstGeom prst="rect">
            <a:avLst/>
          </a:prstGeom>
        </p:spPr>
        <p:txBody>
          <a:bodyPr bIns="91440" anchor="b" anchorCtr="0">
            <a:normAutofit/>
          </a:bodyPr>
          <a:lstStyle/>
          <a:p>
            <a:r>
              <a:rPr kumimoji="0" lang="pl-PL" smtClean="0"/>
              <a:t>Kliknij, aby edytować styl</a:t>
            </a:r>
            <a:endParaRPr kumimoji="0" lang="en-US"/>
          </a:p>
        </p:txBody>
      </p:sp>
      <p:sp>
        <p:nvSpPr>
          <p:cNvPr id="13" name="Symbol zastępczy tekstu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4" name="Symbol zastępczy daty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F83A518-9CF3-4A11-836B-E25BBB5F2EDA}" type="datetimeFigureOut">
              <a:rPr lang="pl-PL" smtClean="0"/>
              <a:pPr/>
              <a:t>2011-11-15</a:t>
            </a:fld>
            <a:endParaRPr lang="pl-PL"/>
          </a:p>
        </p:txBody>
      </p:sp>
      <p:sp>
        <p:nvSpPr>
          <p:cNvPr id="3" name="Symbol zastępczy stopki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pl-PL"/>
          </a:p>
        </p:txBody>
      </p:sp>
      <p:sp>
        <p:nvSpPr>
          <p:cNvPr id="23" name="Symbol zastępczy numeru slajdu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F232B7F0-6E3E-4975-9655-00673E8C6285}"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p:circle/>
  </p:transition>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upload.wikimedia.org/wikipedia/commons/2/2a/Cis001_kpjas.jpg"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pl.wikipedia.org/w/index.php?title=Plik:POL_Pomnik_Przyrody.svg&amp;filetimestamp=20081110141519"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upload.wikimedia.org/wikipedia/commons/f/fc/Dab_Bartek.jpg"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upload.wikimedia.org/wikipedia/commons/b/bf/D%C4%85b_Poganin_-_W%C4%99gl%C3%B3wka.jpg"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upload.wikimedia.org/wikipedia/commons/0/04/Imppn.JPG"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upload.wikimedia.org/wikipedia/commons/3/33/Otmuchowsko-Nyski_Obszar_Chronionego_Krajobrazu_(Mateusz_Rossa)_fot.10.JPG"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upload.wikimedia.org/wikipedia/commons/9/9e/Rospuda_river_fixed.jpg" TargetMode="Externa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pk.zopk.pl/images/stories/zdjecia/Dominik/Raczyca-rdzawa.jpg" TargetMode="Externa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hyperlink" Target="http://spk.zopk.pl/images/stories/zdjecia/gady5.jpg"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spk.zopk.pl/images/stories/zdjecia/uskiewnik.jpg" TargetMode="External"/><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p:txBody>
          <a:bodyPr>
            <a:normAutofit/>
          </a:bodyPr>
          <a:lstStyle/>
          <a:p>
            <a:r>
              <a:rPr lang="pl-PL" sz="1600" dirty="0" smtClean="0"/>
              <a:t>				        </a:t>
            </a:r>
            <a:r>
              <a:rPr lang="pl-PL" sz="2400" dirty="0" smtClean="0">
                <a:latin typeface="Arabic Typesetting" pitchFamily="66" charset="-78"/>
                <a:cs typeface="Arabic Typesetting" pitchFamily="66" charset="-78"/>
              </a:rPr>
              <a:t>Martyna </a:t>
            </a:r>
            <a:r>
              <a:rPr lang="pl-PL" sz="2400" dirty="0" err="1" smtClean="0">
                <a:latin typeface="Arabic Typesetting" pitchFamily="66" charset="-78"/>
                <a:cs typeface="Arabic Typesetting" pitchFamily="66" charset="-78"/>
              </a:rPr>
              <a:t>Bocionek</a:t>
            </a:r>
            <a:endParaRPr lang="pl-PL" sz="2400" dirty="0" smtClean="0">
              <a:latin typeface="Arabic Typesetting" pitchFamily="66" charset="-78"/>
              <a:cs typeface="Arabic Typesetting" pitchFamily="66" charset="-78"/>
            </a:endParaRPr>
          </a:p>
          <a:p>
            <a:r>
              <a:rPr lang="pl-PL" sz="2400" dirty="0" smtClean="0">
                <a:latin typeface="Arabic Typesetting" pitchFamily="66" charset="-78"/>
                <a:cs typeface="Arabic Typesetting" pitchFamily="66" charset="-78"/>
              </a:rPr>
              <a:t>					Agata Babik</a:t>
            </a:r>
            <a:endParaRPr lang="pl-PL" sz="2400" dirty="0">
              <a:latin typeface="Arabic Typesetting" pitchFamily="66" charset="-78"/>
              <a:cs typeface="Arabic Typesetting" pitchFamily="66" charset="-78"/>
            </a:endParaRPr>
          </a:p>
        </p:txBody>
      </p:sp>
      <p:sp>
        <p:nvSpPr>
          <p:cNvPr id="2" name="Tytuł 1"/>
          <p:cNvSpPr>
            <a:spLocks noGrp="1"/>
          </p:cNvSpPr>
          <p:nvPr>
            <p:ph type="ctrTitle"/>
          </p:nvPr>
        </p:nvSpPr>
        <p:spPr/>
        <p:txBody>
          <a:bodyPr>
            <a:normAutofit/>
          </a:bodyPr>
          <a:lstStyle/>
          <a:p>
            <a:r>
              <a:rPr lang="pl-PL" sz="6000" dirty="0" smtClean="0">
                <a:latin typeface="Arabic Typesetting" pitchFamily="66" charset="-78"/>
                <a:cs typeface="Arabic Typesetting" pitchFamily="66" charset="-78"/>
              </a:rPr>
              <a:t>„Ochrona przyrody w Polsce”</a:t>
            </a:r>
            <a:endParaRPr lang="pl-PL" sz="6000" dirty="0">
              <a:latin typeface="Arabic Typesetting" pitchFamily="66" charset="-78"/>
              <a:cs typeface="Arabic Typesetting" pitchFamily="66" charset="-78"/>
            </a:endParaRPr>
          </a:p>
        </p:txBody>
      </p:sp>
    </p:spTree>
  </p:cSld>
  <p:clrMapOvr>
    <a:masterClrMapping/>
  </p:clrMapOvr>
  <p:transition>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p:txBody>
          <a:bodyPr>
            <a:normAutofit fontScale="25000" lnSpcReduction="20000"/>
          </a:bodyPr>
          <a:lstStyle/>
          <a:p>
            <a:r>
              <a:rPr lang="pl-PL" sz="17600" dirty="0" smtClean="0">
                <a:latin typeface="Arabic Typesetting" pitchFamily="66" charset="-78"/>
                <a:cs typeface="Arabic Typesetting" pitchFamily="66" charset="-78"/>
              </a:rPr>
              <a:t>REZERWAT PRZYRODY jest to obszar cenny ze względów przyrodniczych, krajobrazowych, historycznych, objęty ochroną ścisłą lub częściową.</a:t>
            </a:r>
            <a:r>
              <a:rPr lang="pl-PL" sz="1600" dirty="0" smtClean="0"/>
              <a:t/>
            </a:r>
            <a:br>
              <a:rPr lang="pl-PL" sz="1600" dirty="0" smtClean="0"/>
            </a:br>
            <a:r>
              <a:rPr lang="pl-PL" sz="1600" dirty="0" smtClean="0"/>
              <a:t> 	</a:t>
            </a:r>
            <a:endParaRPr lang="pl-PL" sz="2400" dirty="0">
              <a:latin typeface="Arabic Typesetting" pitchFamily="66" charset="-78"/>
              <a:cs typeface="Arabic Typesetting" pitchFamily="66" charset="-78"/>
            </a:endParaRPr>
          </a:p>
        </p:txBody>
      </p:sp>
      <p:sp>
        <p:nvSpPr>
          <p:cNvPr id="2" name="Tytuł 1"/>
          <p:cNvSpPr>
            <a:spLocks noGrp="1"/>
          </p:cNvSpPr>
          <p:nvPr>
            <p:ph type="ctrTitle"/>
          </p:nvPr>
        </p:nvSpPr>
        <p:spPr/>
        <p:txBody>
          <a:bodyPr>
            <a:normAutofit/>
          </a:bodyPr>
          <a:lstStyle/>
          <a:p>
            <a:r>
              <a:rPr lang="pl-PL" sz="6000" dirty="0" smtClean="0">
                <a:latin typeface="Arabic Typesetting" pitchFamily="66" charset="-78"/>
                <a:cs typeface="Arabic Typesetting" pitchFamily="66" charset="-78"/>
              </a:rPr>
              <a:t>Rezerwat przyrody</a:t>
            </a:r>
            <a:endParaRPr lang="pl-PL" sz="6000" dirty="0">
              <a:latin typeface="Arabic Typesetting" pitchFamily="66" charset="-78"/>
              <a:cs typeface="Arabic Typesetting" pitchFamily="66" charset="-78"/>
            </a:endParaRPr>
          </a:p>
        </p:txBody>
      </p:sp>
    </p:spTree>
  </p:cSld>
  <p:clrMapOvr>
    <a:masterClrMapping/>
  </p:clrMapOvr>
  <p:transition>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bazany.heimat.eu/Strony/Galerie/Reservat/big/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Podtytuł 2"/>
          <p:cNvSpPr>
            <a:spLocks noGrp="1"/>
          </p:cNvSpPr>
          <p:nvPr>
            <p:ph type="subTitle" idx="1"/>
          </p:nvPr>
        </p:nvSpPr>
        <p:spPr/>
        <p:txBody>
          <a:bodyPr>
            <a:normAutofit/>
          </a:bodyPr>
          <a:lstStyle/>
          <a:p>
            <a:r>
              <a:rPr lang="pl-PL" sz="1600" dirty="0" smtClean="0"/>
              <a:t>				</a:t>
            </a:r>
            <a:endParaRPr lang="pl-PL" sz="2400" dirty="0">
              <a:latin typeface="Arabic Typesetting" pitchFamily="66" charset="-78"/>
              <a:cs typeface="Arabic Typesetting" pitchFamily="66" charset="-78"/>
            </a:endParaRPr>
          </a:p>
        </p:txBody>
      </p:sp>
      <p:sp>
        <p:nvSpPr>
          <p:cNvPr id="2" name="Tytuł 1"/>
          <p:cNvSpPr>
            <a:spLocks noGrp="1"/>
          </p:cNvSpPr>
          <p:nvPr>
            <p:ph type="ctrTitle"/>
          </p:nvPr>
        </p:nvSpPr>
        <p:spPr>
          <a:xfrm>
            <a:off x="428596" y="357166"/>
            <a:ext cx="8229600" cy="1470025"/>
          </a:xfrm>
        </p:spPr>
        <p:txBody>
          <a:bodyPr>
            <a:normAutofit/>
          </a:bodyPr>
          <a:lstStyle/>
          <a:p>
            <a:r>
              <a:rPr lang="pl-PL" sz="6000" dirty="0" smtClean="0">
                <a:solidFill>
                  <a:schemeClr val="accent3"/>
                </a:solidFill>
                <a:latin typeface="Arabic Typesetting" pitchFamily="66" charset="-78"/>
                <a:cs typeface="Arabic Typesetting" pitchFamily="66" charset="-78"/>
              </a:rPr>
              <a:t>Rezerwat przyrody </a:t>
            </a:r>
            <a:r>
              <a:rPr lang="pl-PL" sz="6000" dirty="0" err="1" smtClean="0">
                <a:solidFill>
                  <a:schemeClr val="accent3"/>
                </a:solidFill>
                <a:latin typeface="Arabic Typesetting" pitchFamily="66" charset="-78"/>
                <a:cs typeface="Arabic Typesetting" pitchFamily="66" charset="-78"/>
              </a:rPr>
              <a:t>Bażany</a:t>
            </a:r>
            <a:endParaRPr lang="pl-PL" sz="6000" dirty="0">
              <a:solidFill>
                <a:schemeClr val="accent3"/>
              </a:solidFill>
              <a:latin typeface="Arabic Typesetting" pitchFamily="66" charset="-78"/>
              <a:cs typeface="Arabic Typesetting" pitchFamily="66" charset="-78"/>
            </a:endParaRPr>
          </a:p>
        </p:txBody>
      </p:sp>
      <p:sp>
        <p:nvSpPr>
          <p:cNvPr id="5" name="Prostokąt 4"/>
          <p:cNvSpPr/>
          <p:nvPr/>
        </p:nvSpPr>
        <p:spPr>
          <a:xfrm>
            <a:off x="4000496" y="2285992"/>
            <a:ext cx="4572000" cy="4062651"/>
          </a:xfrm>
          <a:prstGeom prst="rect">
            <a:avLst/>
          </a:prstGeom>
        </p:spPr>
        <p:txBody>
          <a:bodyPr>
            <a:spAutoFit/>
          </a:bodyPr>
          <a:lstStyle/>
          <a:p>
            <a:r>
              <a:rPr lang="pl-PL" sz="2400" b="1" dirty="0" smtClean="0">
                <a:solidFill>
                  <a:schemeClr val="bg1"/>
                </a:solidFill>
                <a:latin typeface="Arabic Typesetting" pitchFamily="66" charset="-78"/>
                <a:cs typeface="Arabic Typesetting" pitchFamily="66" charset="-78"/>
              </a:rPr>
              <a:t>Rezerwat przyrody </a:t>
            </a:r>
            <a:r>
              <a:rPr lang="pl-PL" sz="2400" b="1" dirty="0" err="1" smtClean="0">
                <a:solidFill>
                  <a:schemeClr val="bg1"/>
                </a:solidFill>
                <a:latin typeface="Arabic Typesetting" pitchFamily="66" charset="-78"/>
                <a:cs typeface="Arabic Typesetting" pitchFamily="66" charset="-78"/>
              </a:rPr>
              <a:t>Bażany</a:t>
            </a:r>
            <a:r>
              <a:rPr lang="pl-PL" sz="2400" dirty="0" smtClean="0">
                <a:solidFill>
                  <a:schemeClr val="bg1"/>
                </a:solidFill>
                <a:latin typeface="Arabic Typesetting" pitchFamily="66" charset="-78"/>
                <a:cs typeface="Arabic Typesetting" pitchFamily="66" charset="-78"/>
              </a:rPr>
              <a:t> - rezerwat przyrody położony na terenie gminy Kluczbork</a:t>
            </a:r>
            <a:r>
              <a:rPr lang="pl-PL" sz="2400" dirty="0">
                <a:solidFill>
                  <a:schemeClr val="bg1"/>
                </a:solidFill>
                <a:latin typeface="Arabic Typesetting" pitchFamily="66" charset="-78"/>
                <a:cs typeface="Arabic Typesetting" pitchFamily="66" charset="-78"/>
              </a:rPr>
              <a:t> </a:t>
            </a:r>
            <a:r>
              <a:rPr lang="pl-PL" sz="2400" dirty="0" smtClean="0">
                <a:solidFill>
                  <a:schemeClr val="bg1"/>
                </a:solidFill>
                <a:latin typeface="Arabic Typesetting" pitchFamily="66" charset="-78"/>
                <a:cs typeface="Arabic Typesetting" pitchFamily="66" charset="-78"/>
              </a:rPr>
              <a:t>na skraju Borów </a:t>
            </a:r>
            <a:r>
              <a:rPr lang="pl-PL" sz="2400" dirty="0" err="1" smtClean="0">
                <a:solidFill>
                  <a:schemeClr val="bg1"/>
                </a:solidFill>
                <a:latin typeface="Arabic Typesetting" pitchFamily="66" charset="-78"/>
                <a:cs typeface="Arabic Typesetting" pitchFamily="66" charset="-78"/>
              </a:rPr>
              <a:t>Stobrawskich</a:t>
            </a:r>
            <a:r>
              <a:rPr lang="pl-PL" sz="2400" dirty="0" smtClean="0">
                <a:solidFill>
                  <a:schemeClr val="bg1"/>
                </a:solidFill>
                <a:latin typeface="Arabic Typesetting" pitchFamily="66" charset="-78"/>
                <a:cs typeface="Arabic Typesetting" pitchFamily="66" charset="-78"/>
              </a:rPr>
              <a:t>. Głównym celem ochrony jest zachowanie rosnącego na wydmach naturalnego boru sosnowego. Gatunkiem panującym jest sosna zwyczajna</a:t>
            </a:r>
            <a:r>
              <a:rPr lang="pl-PL" sz="2400" dirty="0">
                <a:solidFill>
                  <a:schemeClr val="bg1"/>
                </a:solidFill>
                <a:latin typeface="Arabic Typesetting" pitchFamily="66" charset="-78"/>
                <a:cs typeface="Arabic Typesetting" pitchFamily="66" charset="-78"/>
              </a:rPr>
              <a:t>,</a:t>
            </a:r>
            <a:r>
              <a:rPr lang="pl-PL" sz="2400" dirty="0" smtClean="0">
                <a:solidFill>
                  <a:schemeClr val="bg1"/>
                </a:solidFill>
                <a:latin typeface="Arabic Typesetting" pitchFamily="66" charset="-78"/>
                <a:cs typeface="Arabic Typesetting" pitchFamily="66" charset="-78"/>
              </a:rPr>
              <a:t> licznie występuje cis pospolity, rzadziej dąb szypułkowy oraz topola osika. W rezerwacie znajdują się też stanowiska roślin chronionych, jak: widłak </a:t>
            </a:r>
            <a:r>
              <a:rPr lang="pl-PL" sz="2400" dirty="0" err="1" smtClean="0">
                <a:solidFill>
                  <a:schemeClr val="bg1"/>
                </a:solidFill>
                <a:latin typeface="Arabic Typesetting" pitchFamily="66" charset="-78"/>
                <a:cs typeface="Arabic Typesetting" pitchFamily="66" charset="-78"/>
              </a:rPr>
              <a:t>jałowcowaty</a:t>
            </a:r>
            <a:r>
              <a:rPr lang="pl-PL" sz="2400" dirty="0">
                <a:solidFill>
                  <a:schemeClr val="bg1"/>
                </a:solidFill>
                <a:latin typeface="Arabic Typesetting" pitchFamily="66" charset="-78"/>
                <a:cs typeface="Arabic Typesetting" pitchFamily="66" charset="-78"/>
              </a:rPr>
              <a:t> </a:t>
            </a:r>
            <a:r>
              <a:rPr lang="pl-PL" sz="2400" dirty="0" smtClean="0">
                <a:solidFill>
                  <a:schemeClr val="bg1"/>
                </a:solidFill>
                <a:latin typeface="Arabic Typesetting" pitchFamily="66" charset="-78"/>
                <a:cs typeface="Arabic Typesetting" pitchFamily="66" charset="-78"/>
              </a:rPr>
              <a:t>i kruszyna pospolita</a:t>
            </a:r>
          </a:p>
          <a:p>
            <a:endParaRPr lang="pl-PL" dirty="0">
              <a:solidFill>
                <a:srgbClr val="FF0000"/>
              </a:solidFill>
            </a:endParaRPr>
          </a:p>
        </p:txBody>
      </p:sp>
    </p:spTree>
  </p:cSld>
  <p:clrMapOvr>
    <a:masterClrMapping/>
  </p:clrMapOvr>
  <p:transition>
    <p:circl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www.raciborz.fotografwz.com/images/lezczok%201/fotografie%209.jpg"/>
          <p:cNvPicPr>
            <a:picLocks noChangeAspect="1" noChangeArrowheads="1"/>
          </p:cNvPicPr>
          <p:nvPr/>
        </p:nvPicPr>
        <p:blipFill>
          <a:blip r:embed="rId2"/>
          <a:srcRect/>
          <a:stretch>
            <a:fillRect/>
          </a:stretch>
        </p:blipFill>
        <p:spPr bwMode="auto">
          <a:xfrm>
            <a:off x="1" y="0"/>
            <a:ext cx="9144000" cy="6858000"/>
          </a:xfrm>
          <a:prstGeom prst="rect">
            <a:avLst/>
          </a:prstGeom>
          <a:noFill/>
        </p:spPr>
      </p:pic>
      <p:sp>
        <p:nvSpPr>
          <p:cNvPr id="3" name="Podtytuł 2"/>
          <p:cNvSpPr>
            <a:spLocks noGrp="1"/>
          </p:cNvSpPr>
          <p:nvPr>
            <p:ph type="subTitle" idx="1"/>
          </p:nvPr>
        </p:nvSpPr>
        <p:spPr/>
        <p:txBody>
          <a:bodyPr>
            <a:normAutofit/>
          </a:bodyPr>
          <a:lstStyle/>
          <a:p>
            <a:r>
              <a:rPr lang="pl-PL" sz="1600" dirty="0" smtClean="0"/>
              <a:t>				</a:t>
            </a:r>
            <a:endParaRPr lang="pl-PL" sz="2400" dirty="0">
              <a:latin typeface="Arabic Typesetting" pitchFamily="66" charset="-78"/>
              <a:cs typeface="Arabic Typesetting" pitchFamily="66" charset="-78"/>
            </a:endParaRPr>
          </a:p>
        </p:txBody>
      </p:sp>
      <p:sp>
        <p:nvSpPr>
          <p:cNvPr id="2" name="Tytuł 1"/>
          <p:cNvSpPr>
            <a:spLocks noGrp="1"/>
          </p:cNvSpPr>
          <p:nvPr>
            <p:ph type="ctrTitle"/>
          </p:nvPr>
        </p:nvSpPr>
        <p:spPr>
          <a:xfrm>
            <a:off x="428596" y="-142900"/>
            <a:ext cx="8229600" cy="1470025"/>
          </a:xfrm>
        </p:spPr>
        <p:txBody>
          <a:bodyPr>
            <a:normAutofit/>
          </a:bodyPr>
          <a:lstStyle/>
          <a:p>
            <a:r>
              <a:rPr lang="pl-PL" sz="6000" dirty="0" smtClean="0">
                <a:latin typeface="Arabic Typesetting" pitchFamily="66" charset="-78"/>
                <a:cs typeface="Arabic Typesetting" pitchFamily="66" charset="-78"/>
              </a:rPr>
              <a:t>Rezerwat przyrody </a:t>
            </a:r>
            <a:r>
              <a:rPr lang="pl-PL" sz="6000" dirty="0" err="1" smtClean="0">
                <a:latin typeface="Arabic Typesetting" pitchFamily="66" charset="-78"/>
                <a:cs typeface="Arabic Typesetting" pitchFamily="66" charset="-78"/>
              </a:rPr>
              <a:t>Łężczok</a:t>
            </a:r>
            <a:endParaRPr lang="pl-PL" sz="6000" dirty="0">
              <a:latin typeface="Arabic Typesetting" pitchFamily="66" charset="-78"/>
              <a:cs typeface="Arabic Typesetting" pitchFamily="66" charset="-78"/>
            </a:endParaRPr>
          </a:p>
        </p:txBody>
      </p:sp>
      <p:sp>
        <p:nvSpPr>
          <p:cNvPr id="4" name="Prostokąt 3"/>
          <p:cNvSpPr/>
          <p:nvPr/>
        </p:nvSpPr>
        <p:spPr>
          <a:xfrm>
            <a:off x="2214546" y="1595021"/>
            <a:ext cx="5214974" cy="5262979"/>
          </a:xfrm>
          <a:prstGeom prst="rect">
            <a:avLst/>
          </a:prstGeom>
        </p:spPr>
        <p:txBody>
          <a:bodyPr wrap="square">
            <a:spAutoFit/>
          </a:bodyPr>
          <a:lstStyle/>
          <a:p>
            <a:r>
              <a:rPr lang="pl-PL" sz="2800" b="1" dirty="0" smtClean="0">
                <a:solidFill>
                  <a:schemeClr val="bg1"/>
                </a:solidFill>
                <a:latin typeface="Arabic Typesetting" pitchFamily="66" charset="-78"/>
                <a:cs typeface="Arabic Typesetting" pitchFamily="66" charset="-78"/>
              </a:rPr>
              <a:t>Rezerwat przyrody </a:t>
            </a:r>
            <a:r>
              <a:rPr lang="pl-PL" sz="2800" b="1" dirty="0" err="1" smtClean="0">
                <a:solidFill>
                  <a:schemeClr val="bg1"/>
                </a:solidFill>
                <a:latin typeface="Arabic Typesetting" pitchFamily="66" charset="-78"/>
                <a:cs typeface="Arabic Typesetting" pitchFamily="66" charset="-78"/>
              </a:rPr>
              <a:t>Łężczok</a:t>
            </a:r>
            <a:r>
              <a:rPr lang="pl-PL" sz="2800" dirty="0" smtClean="0">
                <a:solidFill>
                  <a:schemeClr val="bg1"/>
                </a:solidFill>
                <a:latin typeface="Arabic Typesetting" pitchFamily="66" charset="-78"/>
                <a:cs typeface="Arabic Typesetting" pitchFamily="66" charset="-78"/>
              </a:rPr>
              <a:t> – leśny rezerwat przyrody w województwie śląskim, w powiecie raciborskim położony pomiędzy Raciborzem, Nędzą, Zawadą Książęcą i Babicami. Znajduje się na terenie Parku Krajobrazowego "Cysterskie Kompozycje Krajobrazowe Rud Wielkich". Posiada bogatą faunę oraz florę, podziwiać można w nim m.in. ponad połowę gatunków ptaków żyjących w Polsce. Przechodzą przez niego dwa szlaki turystyczne oraz jedna trasa rowerowa. Status rezerwatu posiada od 23 stycznia 1957 roku.</a:t>
            </a:r>
            <a:endParaRPr lang="pl-PL" sz="2800" dirty="0">
              <a:solidFill>
                <a:schemeClr val="bg1"/>
              </a:solidFill>
              <a:latin typeface="Arabic Typesetting" pitchFamily="66" charset="-78"/>
              <a:cs typeface="Arabic Typesetting" pitchFamily="66" charset="-78"/>
            </a:endParaRPr>
          </a:p>
        </p:txBody>
      </p:sp>
    </p:spTree>
  </p:cSld>
  <p:clrMapOvr>
    <a:masterClrMapping/>
  </p:clrMapOvr>
  <p:transition>
    <p:circl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Plik:Cis001 kpjas.jpg">
            <a:hlinkClick r:id="rId2"/>
          </p:cNvPr>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3" name="Podtytuł 2"/>
          <p:cNvSpPr>
            <a:spLocks noGrp="1"/>
          </p:cNvSpPr>
          <p:nvPr>
            <p:ph type="subTitle" idx="1"/>
          </p:nvPr>
        </p:nvSpPr>
        <p:spPr>
          <a:xfrm>
            <a:off x="1428728" y="1428736"/>
            <a:ext cx="6400800" cy="1600200"/>
          </a:xfrm>
        </p:spPr>
        <p:txBody>
          <a:bodyPr>
            <a:normAutofit fontScale="25000" lnSpcReduction="20000"/>
          </a:bodyPr>
          <a:lstStyle/>
          <a:p>
            <a:r>
              <a:rPr lang="pl-PL" sz="14400" b="1" dirty="0" smtClean="0">
                <a:solidFill>
                  <a:schemeClr val="accent3"/>
                </a:solidFill>
                <a:latin typeface="Arabic Typesetting" pitchFamily="66" charset="-78"/>
                <a:cs typeface="Arabic Typesetting" pitchFamily="66" charset="-78"/>
              </a:rPr>
              <a:t>	Rezerwat przyrody Cisy – rezerwat przyrody położony w południowo-zachodniej Polsce w Górach Bardzkich w Sudetach Środkowych, województwo dolnośląskie.</a:t>
            </a:r>
          </a:p>
          <a:p>
            <a:r>
              <a:rPr lang="pl-PL" sz="14400" b="1" dirty="0" smtClean="0">
                <a:solidFill>
                  <a:schemeClr val="accent3"/>
                </a:solidFill>
                <a:latin typeface="Arabic Typesetting" pitchFamily="66" charset="-78"/>
                <a:cs typeface="Arabic Typesetting" pitchFamily="66" charset="-78"/>
              </a:rPr>
              <a:t>Rezerwat położony jest w północno-wschodniej części Grzbietu Zachodniego Gór Bardzkich na zboczach wzniesienia Brzeźnicka Góra około 1,5 km na południowy zachód od miejscowości Brzeźnica.</a:t>
            </a:r>
          </a:p>
          <a:p>
            <a:r>
              <a:rPr lang="pl-PL" sz="12800" dirty="0" smtClean="0">
                <a:solidFill>
                  <a:srgbClr val="FF0000"/>
                </a:solidFill>
              </a:rPr>
              <a:t>		</a:t>
            </a:r>
            <a:r>
              <a:rPr lang="pl-PL" sz="1600" dirty="0" smtClean="0">
                <a:solidFill>
                  <a:srgbClr val="FF0000"/>
                </a:solidFill>
              </a:rPr>
              <a:t>	</a:t>
            </a:r>
            <a:endParaRPr lang="pl-PL" sz="2400" dirty="0">
              <a:solidFill>
                <a:srgbClr val="FF0000"/>
              </a:solidFill>
              <a:latin typeface="Arabic Typesetting" pitchFamily="66" charset="-78"/>
              <a:cs typeface="Arabic Typesetting" pitchFamily="66" charset="-78"/>
            </a:endParaRPr>
          </a:p>
        </p:txBody>
      </p:sp>
      <p:sp>
        <p:nvSpPr>
          <p:cNvPr id="2" name="Tytuł 1"/>
          <p:cNvSpPr>
            <a:spLocks noGrp="1"/>
          </p:cNvSpPr>
          <p:nvPr>
            <p:ph type="ctrTitle"/>
          </p:nvPr>
        </p:nvSpPr>
        <p:spPr>
          <a:xfrm>
            <a:off x="500034" y="214290"/>
            <a:ext cx="8229600" cy="1470025"/>
          </a:xfrm>
        </p:spPr>
        <p:txBody>
          <a:bodyPr>
            <a:normAutofit/>
          </a:bodyPr>
          <a:lstStyle/>
          <a:p>
            <a:r>
              <a:rPr lang="pl-PL" sz="6000" b="1" dirty="0" smtClean="0">
                <a:latin typeface="Arabic Typesetting" pitchFamily="66" charset="-78"/>
                <a:cs typeface="Arabic Typesetting" pitchFamily="66" charset="-78"/>
              </a:rPr>
              <a:t>Rezerwat przyrody Cisy</a:t>
            </a:r>
            <a:endParaRPr lang="pl-PL" sz="6000" b="1" dirty="0">
              <a:latin typeface="Arabic Typesetting" pitchFamily="66" charset="-78"/>
              <a:cs typeface="Arabic Typesetting" pitchFamily="66" charset="-78"/>
            </a:endParaRPr>
          </a:p>
        </p:txBody>
      </p:sp>
    </p:spTree>
  </p:cSld>
  <p:clrMapOvr>
    <a:masterClrMapping/>
  </p:clrMapOvr>
  <p:transition>
    <p:circl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p:txBody>
          <a:bodyPr>
            <a:normAutofit/>
          </a:bodyPr>
          <a:lstStyle/>
          <a:p>
            <a:r>
              <a:rPr lang="pl-PL" sz="1600" dirty="0" smtClean="0"/>
              <a:t>				</a:t>
            </a:r>
            <a:endParaRPr lang="pl-PL" sz="2400" dirty="0">
              <a:latin typeface="Arabic Typesetting" pitchFamily="66" charset="-78"/>
              <a:cs typeface="Arabic Typesetting" pitchFamily="66" charset="-78"/>
            </a:endParaRPr>
          </a:p>
        </p:txBody>
      </p:sp>
      <p:sp>
        <p:nvSpPr>
          <p:cNvPr id="2" name="Tytuł 1"/>
          <p:cNvSpPr>
            <a:spLocks noGrp="1"/>
          </p:cNvSpPr>
          <p:nvPr>
            <p:ph type="ctrTitle"/>
          </p:nvPr>
        </p:nvSpPr>
        <p:spPr/>
        <p:txBody>
          <a:bodyPr>
            <a:normAutofit/>
          </a:bodyPr>
          <a:lstStyle/>
          <a:p>
            <a:r>
              <a:rPr lang="pl-PL" sz="6000" dirty="0" smtClean="0">
                <a:latin typeface="Arabic Typesetting" pitchFamily="66" charset="-78"/>
                <a:cs typeface="Arabic Typesetting" pitchFamily="66" charset="-78"/>
              </a:rPr>
              <a:t>Pomnik przyrody</a:t>
            </a:r>
            <a:endParaRPr lang="pl-PL" sz="6000" dirty="0">
              <a:latin typeface="Arabic Typesetting" pitchFamily="66" charset="-78"/>
              <a:cs typeface="Arabic Typesetting" pitchFamily="66" charset="-78"/>
            </a:endParaRPr>
          </a:p>
        </p:txBody>
      </p:sp>
      <p:sp>
        <p:nvSpPr>
          <p:cNvPr id="4" name="Prostokąt 3"/>
          <p:cNvSpPr/>
          <p:nvPr/>
        </p:nvSpPr>
        <p:spPr>
          <a:xfrm>
            <a:off x="2357422" y="3071810"/>
            <a:ext cx="4572000" cy="3046988"/>
          </a:xfrm>
          <a:prstGeom prst="rect">
            <a:avLst/>
          </a:prstGeom>
        </p:spPr>
        <p:txBody>
          <a:bodyPr>
            <a:spAutoFit/>
          </a:bodyPr>
          <a:lstStyle/>
          <a:p>
            <a:r>
              <a:rPr lang="pl-PL" sz="3200" b="1" dirty="0" smtClean="0">
                <a:latin typeface="Arabic Typesetting" pitchFamily="66" charset="-78"/>
                <a:cs typeface="Arabic Typesetting" pitchFamily="66" charset="-78"/>
              </a:rPr>
              <a:t>Pomnik przyrody</a:t>
            </a:r>
            <a:r>
              <a:rPr lang="pl-PL" sz="3200" dirty="0" smtClean="0">
                <a:latin typeface="Arabic Typesetting" pitchFamily="66" charset="-78"/>
                <a:cs typeface="Arabic Typesetting" pitchFamily="66" charset="-78"/>
              </a:rPr>
              <a:t> – termin ten został wprowadzony przez Aleksandra von Humboldta na przełomie XVIII i XIX wieku, co dało początek kierunkowi konserwatorskiemu w ochronie przyrody.</a:t>
            </a:r>
            <a:endParaRPr lang="pl-PL" sz="3200" dirty="0">
              <a:latin typeface="Arabic Typesetting" pitchFamily="66" charset="-78"/>
              <a:cs typeface="Arabic Typesetting" pitchFamily="66" charset="-78"/>
            </a:endParaRPr>
          </a:p>
        </p:txBody>
      </p:sp>
    </p:spTree>
  </p:cSld>
  <p:clrMapOvr>
    <a:masterClrMapping/>
  </p:clrMapOvr>
  <p:transition>
    <p:circl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214282" y="142852"/>
            <a:ext cx="7772400" cy="4572000"/>
          </a:xfrm>
        </p:spPr>
        <p:txBody>
          <a:bodyPr>
            <a:normAutofit/>
          </a:bodyPr>
          <a:lstStyle/>
          <a:p>
            <a:r>
              <a:rPr lang="pl-PL" sz="3200" b="1" i="1" dirty="0" smtClean="0">
                <a:latin typeface="Arabic Typesetting" pitchFamily="66" charset="-78"/>
                <a:cs typeface="Arabic Typesetting" pitchFamily="66" charset="-78"/>
              </a:rPr>
              <a:t>Pomnikami przyrody</a:t>
            </a:r>
            <a:r>
              <a:rPr lang="pl-PL" sz="3200" i="1" dirty="0" smtClean="0">
                <a:latin typeface="Arabic Typesetting" pitchFamily="66" charset="-78"/>
                <a:cs typeface="Arabic Typesetting" pitchFamily="66" charset="-78"/>
              </a:rPr>
              <a:t> są pojedyncze twory przyrody ożywionej i nieożywionej lub ich skupienia o szczególnej wartości przyrodniczej, naukowej, kulturowej, historycznej lub krajobrazowej oraz odznaczające się indywidualnymi cechami, wyróżniającymi je wśród innych tworów, okazałych rozmiarów drzewa, krzewy gatunków rodzimych lub obcych, źródła, wodospady, wywierzyska, skałki, jary, głazy narzutowe oraz jaskinie.</a:t>
            </a:r>
            <a:endParaRPr lang="pl-PL" sz="3200" dirty="0"/>
          </a:p>
        </p:txBody>
      </p:sp>
      <p:pic>
        <p:nvPicPr>
          <p:cNvPr id="4" name="Picture 2" descr="http://upload.wikimedia.org/wikipedia/commons/thumb/5/54/POL_Pomnik_Przyrody.svg/220px-POL_Pomnik_Przyrody.svg.png">
            <a:hlinkClick r:id="rId2"/>
          </p:cNvPr>
          <p:cNvPicPr>
            <a:picLocks noChangeAspect="1" noChangeArrowheads="1"/>
          </p:cNvPicPr>
          <p:nvPr/>
        </p:nvPicPr>
        <p:blipFill>
          <a:blip r:embed="rId3"/>
          <a:srcRect/>
          <a:stretch>
            <a:fillRect/>
          </a:stretch>
        </p:blipFill>
        <p:spPr bwMode="auto">
          <a:xfrm>
            <a:off x="5715008" y="3643314"/>
            <a:ext cx="2524128" cy="3000374"/>
          </a:xfrm>
          <a:prstGeom prst="rect">
            <a:avLst/>
          </a:prstGeom>
          <a:noFill/>
        </p:spPr>
      </p:pic>
    </p:spTree>
  </p:cSld>
  <p:clrMapOvr>
    <a:masterClrMapping/>
  </p:clrMapOvr>
  <p:transition>
    <p:circl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lik:Dab Bartek.jpg">
            <a:hlinkClick r:id="rId2"/>
          </p:cNvPr>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3" name="Podtytuł 2"/>
          <p:cNvSpPr>
            <a:spLocks noGrp="1"/>
          </p:cNvSpPr>
          <p:nvPr>
            <p:ph type="subTitle" idx="1"/>
          </p:nvPr>
        </p:nvSpPr>
        <p:spPr/>
        <p:txBody>
          <a:bodyPr>
            <a:normAutofit/>
          </a:bodyPr>
          <a:lstStyle/>
          <a:p>
            <a:r>
              <a:rPr lang="pl-PL" sz="1600" dirty="0" smtClean="0"/>
              <a:t>				</a:t>
            </a:r>
            <a:endParaRPr lang="pl-PL" sz="2400" dirty="0">
              <a:latin typeface="Arabic Typesetting" pitchFamily="66" charset="-78"/>
              <a:cs typeface="Arabic Typesetting" pitchFamily="66" charset="-78"/>
            </a:endParaRPr>
          </a:p>
        </p:txBody>
      </p:sp>
      <p:sp>
        <p:nvSpPr>
          <p:cNvPr id="2" name="Tytuł 1"/>
          <p:cNvSpPr>
            <a:spLocks noGrp="1"/>
          </p:cNvSpPr>
          <p:nvPr>
            <p:ph type="ctrTitle"/>
          </p:nvPr>
        </p:nvSpPr>
        <p:spPr/>
        <p:txBody>
          <a:bodyPr>
            <a:normAutofit/>
          </a:bodyPr>
          <a:lstStyle/>
          <a:p>
            <a:r>
              <a:rPr lang="pl-PL" sz="6000" dirty="0" smtClean="0">
                <a:latin typeface="Arabic Typesetting" pitchFamily="66" charset="-78"/>
                <a:cs typeface="Arabic Typesetting" pitchFamily="66" charset="-78"/>
              </a:rPr>
              <a:t>Dąb Bartek</a:t>
            </a:r>
            <a:endParaRPr lang="pl-PL" sz="6000" dirty="0">
              <a:latin typeface="Arabic Typesetting" pitchFamily="66" charset="-78"/>
              <a:cs typeface="Arabic Typesetting" pitchFamily="66" charset="-78"/>
            </a:endParaRPr>
          </a:p>
        </p:txBody>
      </p:sp>
      <p:sp>
        <p:nvSpPr>
          <p:cNvPr id="4" name="Prostokąt 3"/>
          <p:cNvSpPr/>
          <p:nvPr/>
        </p:nvSpPr>
        <p:spPr>
          <a:xfrm>
            <a:off x="4000496" y="3143248"/>
            <a:ext cx="4572000" cy="3416320"/>
          </a:xfrm>
          <a:prstGeom prst="rect">
            <a:avLst/>
          </a:prstGeom>
        </p:spPr>
        <p:txBody>
          <a:bodyPr>
            <a:spAutoFit/>
          </a:bodyPr>
          <a:lstStyle/>
          <a:p>
            <a:r>
              <a:rPr lang="pl-PL" sz="3600" b="1" dirty="0" smtClean="0">
                <a:solidFill>
                  <a:schemeClr val="bg1"/>
                </a:solidFill>
                <a:latin typeface="Arabic Typesetting" pitchFamily="66" charset="-78"/>
                <a:cs typeface="Arabic Typesetting" pitchFamily="66" charset="-78"/>
              </a:rPr>
              <a:t>Dąb Bartek – dąb szypułkowy chroniony jako pomnik przyrody, rosnący przy drodze w leśnictwie Bartków między Zagnańskiem </a:t>
            </a:r>
            <a:r>
              <a:rPr lang="pl-PL" sz="3600" b="1" dirty="0" smtClean="0">
                <a:solidFill>
                  <a:schemeClr val="bg1"/>
                </a:solidFill>
                <a:latin typeface="Arabic Typesetting" pitchFamily="66" charset="-78"/>
                <a:cs typeface="Arabic Typesetting" pitchFamily="66" charset="-78"/>
              </a:rPr>
              <a:t/>
            </a:r>
            <a:br>
              <a:rPr lang="pl-PL" sz="3600" b="1" dirty="0" smtClean="0">
                <a:solidFill>
                  <a:schemeClr val="bg1"/>
                </a:solidFill>
                <a:latin typeface="Arabic Typesetting" pitchFamily="66" charset="-78"/>
                <a:cs typeface="Arabic Typesetting" pitchFamily="66" charset="-78"/>
              </a:rPr>
            </a:br>
            <a:r>
              <a:rPr lang="pl-PL" sz="3600" b="1" dirty="0" smtClean="0">
                <a:solidFill>
                  <a:schemeClr val="bg1"/>
                </a:solidFill>
                <a:latin typeface="Arabic Typesetting" pitchFamily="66" charset="-78"/>
                <a:cs typeface="Arabic Typesetting" pitchFamily="66" charset="-78"/>
              </a:rPr>
              <a:t>i </a:t>
            </a:r>
            <a:r>
              <a:rPr lang="pl-PL" sz="3600" b="1" dirty="0" smtClean="0">
                <a:solidFill>
                  <a:schemeClr val="bg1"/>
                </a:solidFill>
                <a:latin typeface="Arabic Typesetting" pitchFamily="66" charset="-78"/>
                <a:cs typeface="Arabic Typesetting" pitchFamily="66" charset="-78"/>
              </a:rPr>
              <a:t>Samsonowem, w województwie świętokrzyskim.</a:t>
            </a:r>
            <a:endParaRPr lang="pl-PL" sz="3600" b="1" dirty="0">
              <a:solidFill>
                <a:schemeClr val="bg1"/>
              </a:solidFill>
              <a:latin typeface="Arabic Typesetting" pitchFamily="66" charset="-78"/>
              <a:cs typeface="Arabic Typesetting" pitchFamily="66" charset="-78"/>
            </a:endParaRPr>
          </a:p>
        </p:txBody>
      </p:sp>
    </p:spTree>
  </p:cSld>
  <p:clrMapOvr>
    <a:masterClrMapping/>
  </p:clrMapOvr>
  <p:transition>
    <p:circl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lik:Dąb Poganin - Węglówka.jpg">
            <a:hlinkClick r:id="rId2"/>
          </p:cNvPr>
          <p:cNvPicPr>
            <a:picLocks noChangeAspect="1" noChangeArrowheads="1"/>
          </p:cNvPicPr>
          <p:nvPr/>
        </p:nvPicPr>
        <p:blipFill>
          <a:blip r:embed="rId3"/>
          <a:srcRect/>
          <a:stretch>
            <a:fillRect/>
          </a:stretch>
        </p:blipFill>
        <p:spPr bwMode="auto">
          <a:xfrm>
            <a:off x="0" y="-1"/>
            <a:ext cx="9144000" cy="6858005"/>
          </a:xfrm>
          <a:prstGeom prst="rect">
            <a:avLst/>
          </a:prstGeom>
          <a:noFill/>
        </p:spPr>
      </p:pic>
      <p:sp>
        <p:nvSpPr>
          <p:cNvPr id="3" name="Podtytuł 2"/>
          <p:cNvSpPr>
            <a:spLocks noGrp="1"/>
          </p:cNvSpPr>
          <p:nvPr>
            <p:ph type="subTitle" idx="1"/>
          </p:nvPr>
        </p:nvSpPr>
        <p:spPr/>
        <p:txBody>
          <a:bodyPr>
            <a:normAutofit/>
          </a:bodyPr>
          <a:lstStyle/>
          <a:p>
            <a:r>
              <a:rPr lang="pl-PL" sz="1600" dirty="0" smtClean="0"/>
              <a:t>				</a:t>
            </a:r>
            <a:endParaRPr lang="pl-PL" sz="2400" dirty="0">
              <a:latin typeface="Arabic Typesetting" pitchFamily="66" charset="-78"/>
              <a:cs typeface="Arabic Typesetting" pitchFamily="66" charset="-78"/>
            </a:endParaRPr>
          </a:p>
        </p:txBody>
      </p:sp>
      <p:sp>
        <p:nvSpPr>
          <p:cNvPr id="2" name="Tytuł 1"/>
          <p:cNvSpPr>
            <a:spLocks noGrp="1"/>
          </p:cNvSpPr>
          <p:nvPr>
            <p:ph type="ctrTitle"/>
          </p:nvPr>
        </p:nvSpPr>
        <p:spPr/>
        <p:txBody>
          <a:bodyPr>
            <a:normAutofit/>
          </a:bodyPr>
          <a:lstStyle/>
          <a:p>
            <a:r>
              <a:rPr lang="pl-PL" sz="6000" dirty="0" smtClean="0">
                <a:latin typeface="Arabic Typesetting" pitchFamily="66" charset="-78"/>
                <a:cs typeface="Arabic Typesetting" pitchFamily="66" charset="-78"/>
              </a:rPr>
              <a:t>Dąb Poganin</a:t>
            </a:r>
            <a:endParaRPr lang="pl-PL" sz="6000" dirty="0">
              <a:latin typeface="Arabic Typesetting" pitchFamily="66" charset="-78"/>
              <a:cs typeface="Arabic Typesetting" pitchFamily="66" charset="-78"/>
            </a:endParaRPr>
          </a:p>
        </p:txBody>
      </p:sp>
      <p:sp>
        <p:nvSpPr>
          <p:cNvPr id="4" name="Prostokąt 3"/>
          <p:cNvSpPr/>
          <p:nvPr/>
        </p:nvSpPr>
        <p:spPr>
          <a:xfrm>
            <a:off x="2143108" y="3071810"/>
            <a:ext cx="4572000" cy="3539430"/>
          </a:xfrm>
          <a:prstGeom prst="rect">
            <a:avLst/>
          </a:prstGeom>
        </p:spPr>
        <p:txBody>
          <a:bodyPr>
            <a:spAutoFit/>
          </a:bodyPr>
          <a:lstStyle/>
          <a:p>
            <a:r>
              <a:rPr lang="pl-PL" sz="2800" b="1" dirty="0" smtClean="0">
                <a:solidFill>
                  <a:schemeClr val="accent3"/>
                </a:solidFill>
                <a:latin typeface="Arabic Typesetting" pitchFamily="66" charset="-78"/>
                <a:cs typeface="Arabic Typesetting" pitchFamily="66" charset="-78"/>
              </a:rPr>
              <a:t>Dąb Poganin to ponad 650-letni pomnik przyrody znajdujący się w Węglówce, </a:t>
            </a:r>
            <a:r>
              <a:rPr lang="pl-PL" sz="2800" b="1" dirty="0" smtClean="0">
                <a:solidFill>
                  <a:schemeClr val="accent3"/>
                </a:solidFill>
                <a:latin typeface="Arabic Typesetting" pitchFamily="66" charset="-78"/>
                <a:cs typeface="Arabic Typesetting" pitchFamily="66" charset="-78"/>
              </a:rPr>
              <a:t/>
            </a:r>
            <a:br>
              <a:rPr lang="pl-PL" sz="2800" b="1" dirty="0" smtClean="0">
                <a:solidFill>
                  <a:schemeClr val="accent3"/>
                </a:solidFill>
                <a:latin typeface="Arabic Typesetting" pitchFamily="66" charset="-78"/>
                <a:cs typeface="Arabic Typesetting" pitchFamily="66" charset="-78"/>
              </a:rPr>
            </a:br>
            <a:r>
              <a:rPr lang="pl-PL" sz="2800" b="1" dirty="0" smtClean="0">
                <a:solidFill>
                  <a:schemeClr val="accent3"/>
                </a:solidFill>
                <a:latin typeface="Arabic Typesetting" pitchFamily="66" charset="-78"/>
                <a:cs typeface="Arabic Typesetting" pitchFamily="66" charset="-78"/>
              </a:rPr>
              <a:t>w </a:t>
            </a:r>
            <a:r>
              <a:rPr lang="pl-PL" sz="2800" b="1" dirty="0" smtClean="0">
                <a:solidFill>
                  <a:schemeClr val="accent3"/>
                </a:solidFill>
                <a:latin typeface="Arabic Typesetting" pitchFamily="66" charset="-78"/>
                <a:cs typeface="Arabic Typesetting" pitchFamily="66" charset="-78"/>
              </a:rPr>
              <a:t>województwie podkarpackim. Drugi co do wielkości dąb na Podkarpaciu po dębie w Januszkowicach. Liczy około ponad 850 cm obwodu. Znajduje się za cerkwią z 1898 </a:t>
            </a:r>
            <a:r>
              <a:rPr lang="pl-PL" sz="2800" b="1" dirty="0" err="1" smtClean="0">
                <a:solidFill>
                  <a:schemeClr val="accent3"/>
                </a:solidFill>
                <a:latin typeface="Arabic Typesetting" pitchFamily="66" charset="-78"/>
                <a:cs typeface="Arabic Typesetting" pitchFamily="66" charset="-78"/>
              </a:rPr>
              <a:t>r</a:t>
            </a:r>
            <a:r>
              <a:rPr lang="pl-PL" sz="2800" b="1" dirty="0" smtClean="0">
                <a:solidFill>
                  <a:schemeClr val="accent3"/>
                </a:solidFill>
                <a:latin typeface="Arabic Typesetting" pitchFamily="66" charset="-78"/>
                <a:cs typeface="Arabic Typesetting" pitchFamily="66" charset="-78"/>
              </a:rPr>
              <a:t> w Węglówce. W 1953 r. uznany za pomnik przyrody. </a:t>
            </a:r>
            <a:endParaRPr lang="pl-PL" sz="2800" b="1" dirty="0">
              <a:solidFill>
                <a:schemeClr val="accent3"/>
              </a:solidFill>
              <a:latin typeface="Arabic Typesetting" pitchFamily="66" charset="-78"/>
              <a:cs typeface="Arabic Typesetting" pitchFamily="66" charset="-78"/>
            </a:endParaRPr>
          </a:p>
        </p:txBody>
      </p:sp>
    </p:spTree>
  </p:cSld>
  <p:clrMapOvr>
    <a:masterClrMapping/>
  </p:clrMapOvr>
  <p:transition>
    <p:circl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lik:Imppn.JPG">
            <a:hlinkClick r:id="rId2"/>
          </p:cNvPr>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3" name="Podtytuł 2"/>
          <p:cNvSpPr>
            <a:spLocks noGrp="1"/>
          </p:cNvSpPr>
          <p:nvPr>
            <p:ph type="subTitle" idx="1"/>
          </p:nvPr>
        </p:nvSpPr>
        <p:spPr/>
        <p:txBody>
          <a:bodyPr>
            <a:normAutofit/>
          </a:bodyPr>
          <a:lstStyle/>
          <a:p>
            <a:r>
              <a:rPr lang="pl-PL" sz="1600" dirty="0" smtClean="0"/>
              <a:t>				</a:t>
            </a:r>
            <a:endParaRPr lang="pl-PL" sz="2400" dirty="0">
              <a:latin typeface="Arabic Typesetting" pitchFamily="66" charset="-78"/>
              <a:cs typeface="Arabic Typesetting" pitchFamily="66" charset="-78"/>
            </a:endParaRPr>
          </a:p>
        </p:txBody>
      </p:sp>
      <p:sp>
        <p:nvSpPr>
          <p:cNvPr id="2" name="Tytuł 1"/>
          <p:cNvSpPr>
            <a:spLocks noGrp="1"/>
          </p:cNvSpPr>
          <p:nvPr>
            <p:ph type="ctrTitle"/>
          </p:nvPr>
        </p:nvSpPr>
        <p:spPr/>
        <p:txBody>
          <a:bodyPr>
            <a:normAutofit/>
          </a:bodyPr>
          <a:lstStyle/>
          <a:p>
            <a:r>
              <a:rPr lang="pl-PL" sz="6000" dirty="0" smtClean="0">
                <a:latin typeface="Arabic Typesetting" pitchFamily="66" charset="-78"/>
                <a:cs typeface="Arabic Typesetting" pitchFamily="66" charset="-78"/>
              </a:rPr>
              <a:t>Dąb Imperator Północy</a:t>
            </a:r>
            <a:endParaRPr lang="pl-PL" sz="6000" dirty="0">
              <a:latin typeface="Arabic Typesetting" pitchFamily="66" charset="-78"/>
              <a:cs typeface="Arabic Typesetting" pitchFamily="66" charset="-78"/>
            </a:endParaRPr>
          </a:p>
        </p:txBody>
      </p:sp>
      <p:sp>
        <p:nvSpPr>
          <p:cNvPr id="4" name="Prostokąt 3"/>
          <p:cNvSpPr/>
          <p:nvPr/>
        </p:nvSpPr>
        <p:spPr>
          <a:xfrm>
            <a:off x="2428860" y="2857496"/>
            <a:ext cx="4572000" cy="3046988"/>
          </a:xfrm>
          <a:prstGeom prst="rect">
            <a:avLst/>
          </a:prstGeom>
        </p:spPr>
        <p:txBody>
          <a:bodyPr>
            <a:spAutoFit/>
          </a:bodyPr>
          <a:lstStyle/>
          <a:p>
            <a:r>
              <a:rPr lang="pl-PL" sz="2400" b="1" dirty="0" smtClean="0">
                <a:solidFill>
                  <a:schemeClr val="bg1"/>
                </a:solidFill>
                <a:latin typeface="Arabic Typesetting" pitchFamily="66" charset="-78"/>
                <a:cs typeface="Arabic Typesetting" pitchFamily="66" charset="-78"/>
              </a:rPr>
              <a:t>Dąb Imperator Północy – dąb w Puszczy Białowieskiej o bardzo regularnym pniu (obwód na wys.130 cm od podstawy pnia – 610 cm (2009 r.), wys. drzewa – 37 m) i zwartej, mocno strzelające w górę koronie. Drzewo bez wyraźnych objawów zamierania, rośnie w lesie mieszanym </a:t>
            </a:r>
            <a:r>
              <a:rPr lang="pl-PL" sz="2400" b="1" dirty="0" smtClean="0">
                <a:solidFill>
                  <a:schemeClr val="bg1"/>
                </a:solidFill>
                <a:latin typeface="Arabic Typesetting" pitchFamily="66" charset="-78"/>
                <a:cs typeface="Arabic Typesetting" pitchFamily="66" charset="-78"/>
              </a:rPr>
              <a:t/>
            </a:r>
            <a:br>
              <a:rPr lang="pl-PL" sz="2400" b="1" dirty="0" smtClean="0">
                <a:solidFill>
                  <a:schemeClr val="bg1"/>
                </a:solidFill>
                <a:latin typeface="Arabic Typesetting" pitchFamily="66" charset="-78"/>
                <a:cs typeface="Arabic Typesetting" pitchFamily="66" charset="-78"/>
              </a:rPr>
            </a:br>
            <a:r>
              <a:rPr lang="pl-PL" sz="2400" b="1" dirty="0" smtClean="0">
                <a:solidFill>
                  <a:schemeClr val="bg1"/>
                </a:solidFill>
                <a:latin typeface="Arabic Typesetting" pitchFamily="66" charset="-78"/>
                <a:cs typeface="Arabic Typesetting" pitchFamily="66" charset="-78"/>
              </a:rPr>
              <a:t>w </a:t>
            </a:r>
            <a:r>
              <a:rPr lang="pl-PL" sz="2400" b="1" dirty="0" smtClean="0">
                <a:solidFill>
                  <a:schemeClr val="bg1"/>
                </a:solidFill>
                <a:latin typeface="Arabic Typesetting" pitchFamily="66" charset="-78"/>
                <a:cs typeface="Arabic Typesetting" pitchFamily="66" charset="-78"/>
              </a:rPr>
              <a:t>sąsiedztwie innych dębów o wymiarach pomnikowych. </a:t>
            </a:r>
            <a:endParaRPr lang="pl-PL" sz="2400" b="1" dirty="0">
              <a:solidFill>
                <a:schemeClr val="bg1"/>
              </a:solidFill>
              <a:latin typeface="Arabic Typesetting" pitchFamily="66" charset="-78"/>
              <a:cs typeface="Arabic Typesetting" pitchFamily="66" charset="-78"/>
            </a:endParaRPr>
          </a:p>
        </p:txBody>
      </p:sp>
    </p:spTree>
  </p:cSld>
  <p:clrMapOvr>
    <a:masterClrMapping/>
  </p:clrMapOvr>
  <p:transition>
    <p:circl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p:txBody>
          <a:bodyPr>
            <a:noAutofit/>
          </a:bodyPr>
          <a:lstStyle/>
          <a:p>
            <a:r>
              <a:rPr lang="pl-PL" sz="3200" dirty="0" smtClean="0">
                <a:latin typeface="Arabic Typesetting" pitchFamily="66" charset="-78"/>
                <a:cs typeface="Arabic Typesetting" pitchFamily="66" charset="-78"/>
              </a:rPr>
              <a:t>"</a:t>
            </a:r>
            <a:r>
              <a:rPr lang="pl-PL" sz="3200" b="1" dirty="0" smtClean="0">
                <a:latin typeface="Arabic Typesetting" pitchFamily="66" charset="-78"/>
                <a:cs typeface="Arabic Typesetting" pitchFamily="66" charset="-78"/>
              </a:rPr>
              <a:t>Park krajobrazowy</a:t>
            </a:r>
            <a:r>
              <a:rPr lang="pl-PL" sz="3200" dirty="0" smtClean="0">
                <a:latin typeface="Arabic Typesetting" pitchFamily="66" charset="-78"/>
                <a:cs typeface="Arabic Typesetting" pitchFamily="66" charset="-78"/>
              </a:rPr>
              <a:t> obejmuje obszar chronionym </a:t>
            </a:r>
            <a:r>
              <a:rPr lang="pl-PL" sz="3200" dirty="0" smtClean="0">
                <a:latin typeface="Arabic Typesetting" pitchFamily="66" charset="-78"/>
                <a:cs typeface="Arabic Typesetting" pitchFamily="66" charset="-78"/>
              </a:rPr>
              <a:t/>
            </a:r>
            <a:br>
              <a:rPr lang="pl-PL" sz="3200" dirty="0" smtClean="0">
                <a:latin typeface="Arabic Typesetting" pitchFamily="66" charset="-78"/>
                <a:cs typeface="Arabic Typesetting" pitchFamily="66" charset="-78"/>
              </a:rPr>
            </a:br>
            <a:r>
              <a:rPr lang="pl-PL" sz="3200" dirty="0" smtClean="0">
                <a:latin typeface="Arabic Typesetting" pitchFamily="66" charset="-78"/>
                <a:cs typeface="Arabic Typesetting" pitchFamily="66" charset="-78"/>
              </a:rPr>
              <a:t>ze </a:t>
            </a:r>
            <a:r>
              <a:rPr lang="pl-PL" sz="3200" dirty="0" smtClean="0">
                <a:latin typeface="Arabic Typesetting" pitchFamily="66" charset="-78"/>
                <a:cs typeface="Arabic Typesetting" pitchFamily="66" charset="-78"/>
              </a:rPr>
              <a:t>względu na wartości przyrodnicze, historyczne </a:t>
            </a:r>
            <a:r>
              <a:rPr lang="pl-PL" sz="3200" dirty="0" smtClean="0">
                <a:latin typeface="Arabic Typesetting" pitchFamily="66" charset="-78"/>
                <a:cs typeface="Arabic Typesetting" pitchFamily="66" charset="-78"/>
              </a:rPr>
              <a:t/>
            </a:r>
            <a:br>
              <a:rPr lang="pl-PL" sz="3200" dirty="0" smtClean="0">
                <a:latin typeface="Arabic Typesetting" pitchFamily="66" charset="-78"/>
                <a:cs typeface="Arabic Typesetting" pitchFamily="66" charset="-78"/>
              </a:rPr>
            </a:br>
            <a:r>
              <a:rPr lang="pl-PL" sz="3200" dirty="0" smtClean="0">
                <a:latin typeface="Arabic Typesetting" pitchFamily="66" charset="-78"/>
                <a:cs typeface="Arabic Typesetting" pitchFamily="66" charset="-78"/>
              </a:rPr>
              <a:t>i </a:t>
            </a:r>
            <a:r>
              <a:rPr lang="pl-PL" sz="3200" dirty="0" smtClean="0">
                <a:latin typeface="Arabic Typesetting" pitchFamily="66" charset="-78"/>
                <a:cs typeface="Arabic Typesetting" pitchFamily="66" charset="-78"/>
              </a:rPr>
              <a:t>kulturowe oraz walory krajobrazowe, w celu zachowania, popularyzacji tych wartości w warunkach zrównoważonego rozwoju." 	</a:t>
            </a:r>
            <a:endParaRPr lang="pl-PL" sz="3200" dirty="0">
              <a:latin typeface="Arabic Typesetting" pitchFamily="66" charset="-78"/>
              <a:cs typeface="Arabic Typesetting" pitchFamily="66" charset="-78"/>
            </a:endParaRPr>
          </a:p>
        </p:txBody>
      </p:sp>
      <p:sp>
        <p:nvSpPr>
          <p:cNvPr id="2" name="Tytuł 1"/>
          <p:cNvSpPr>
            <a:spLocks noGrp="1"/>
          </p:cNvSpPr>
          <p:nvPr>
            <p:ph type="ctrTitle"/>
          </p:nvPr>
        </p:nvSpPr>
        <p:spPr/>
        <p:txBody>
          <a:bodyPr>
            <a:normAutofit/>
          </a:bodyPr>
          <a:lstStyle/>
          <a:p>
            <a:r>
              <a:rPr lang="pl-PL" sz="6000" dirty="0" smtClean="0">
                <a:latin typeface="Arabic Typesetting" pitchFamily="66" charset="-78"/>
                <a:cs typeface="Arabic Typesetting" pitchFamily="66" charset="-78"/>
              </a:rPr>
              <a:t>Park krajobrazowy</a:t>
            </a:r>
            <a:endParaRPr lang="pl-PL" sz="6000" dirty="0">
              <a:latin typeface="Arabic Typesetting" pitchFamily="66" charset="-78"/>
              <a:cs typeface="Arabic Typesetting" pitchFamily="66" charset="-78"/>
            </a:endParaRPr>
          </a:p>
        </p:txBody>
      </p:sp>
    </p:spTree>
  </p:cSld>
  <p:clrMapOvr>
    <a:masterClrMapping/>
  </p:clrMapOvr>
  <p:transition>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p:txBody>
          <a:bodyPr>
            <a:normAutofit/>
          </a:bodyPr>
          <a:lstStyle/>
          <a:p>
            <a:r>
              <a:rPr lang="pl-PL" sz="1600" dirty="0" smtClean="0"/>
              <a:t>			</a:t>
            </a:r>
            <a:endParaRPr lang="pl-PL" sz="2000" dirty="0"/>
          </a:p>
        </p:txBody>
      </p:sp>
      <p:sp>
        <p:nvSpPr>
          <p:cNvPr id="2" name="Tytuł 1"/>
          <p:cNvSpPr>
            <a:spLocks noGrp="1"/>
          </p:cNvSpPr>
          <p:nvPr>
            <p:ph type="ctrTitle"/>
          </p:nvPr>
        </p:nvSpPr>
        <p:spPr/>
        <p:txBody>
          <a:bodyPr>
            <a:normAutofit/>
          </a:bodyPr>
          <a:lstStyle/>
          <a:p>
            <a:r>
              <a:rPr lang="pl-PL" sz="6000" dirty="0" smtClean="0">
                <a:latin typeface="Arabic Typesetting" pitchFamily="66" charset="-78"/>
                <a:cs typeface="Arabic Typesetting" pitchFamily="66" charset="-78"/>
              </a:rPr>
              <a:t>Co to jest ochrona przyrody?</a:t>
            </a:r>
            <a:endParaRPr lang="pl-PL" sz="6000" dirty="0">
              <a:latin typeface="Arabic Typesetting" pitchFamily="66" charset="-78"/>
              <a:cs typeface="Arabic Typesetting" pitchFamily="66" charset="-78"/>
            </a:endParaRPr>
          </a:p>
        </p:txBody>
      </p:sp>
      <p:sp>
        <p:nvSpPr>
          <p:cNvPr id="4" name="Prostokąt 3"/>
          <p:cNvSpPr/>
          <p:nvPr/>
        </p:nvSpPr>
        <p:spPr>
          <a:xfrm>
            <a:off x="2000232" y="3143248"/>
            <a:ext cx="4572000" cy="3170099"/>
          </a:xfrm>
          <a:prstGeom prst="rect">
            <a:avLst/>
          </a:prstGeom>
        </p:spPr>
        <p:txBody>
          <a:bodyPr>
            <a:spAutoFit/>
          </a:bodyPr>
          <a:lstStyle/>
          <a:p>
            <a:r>
              <a:rPr lang="pl-PL" sz="2500" b="1" dirty="0" smtClean="0">
                <a:latin typeface="Arabic Typesetting" pitchFamily="66" charset="-78"/>
                <a:ea typeface="Verdana" pitchFamily="34" charset="0"/>
                <a:cs typeface="Arabic Typesetting" pitchFamily="66" charset="-78"/>
              </a:rPr>
              <a:t>Ochrona przyrody</a:t>
            </a:r>
            <a:r>
              <a:rPr lang="pl-PL" sz="2500" dirty="0" smtClean="0">
                <a:latin typeface="Arabic Typesetting" pitchFamily="66" charset="-78"/>
                <a:ea typeface="Verdana" pitchFamily="34" charset="0"/>
                <a:cs typeface="Arabic Typesetting" pitchFamily="66" charset="-78"/>
              </a:rPr>
              <a:t> to ogół działań zmierzających do zachowania w niezmienionym lub optymalnym stanie przyrody ożywionej </a:t>
            </a:r>
            <a:r>
              <a:rPr lang="pl-PL" sz="2500" dirty="0" smtClean="0">
                <a:latin typeface="Arabic Typesetting" pitchFamily="66" charset="-78"/>
                <a:ea typeface="Verdana" pitchFamily="34" charset="0"/>
                <a:cs typeface="Arabic Typesetting" pitchFamily="66" charset="-78"/>
              </a:rPr>
              <a:t/>
            </a:r>
            <a:br>
              <a:rPr lang="pl-PL" sz="2500" dirty="0" smtClean="0">
                <a:latin typeface="Arabic Typesetting" pitchFamily="66" charset="-78"/>
                <a:ea typeface="Verdana" pitchFamily="34" charset="0"/>
                <a:cs typeface="Arabic Typesetting" pitchFamily="66" charset="-78"/>
              </a:rPr>
            </a:br>
            <a:r>
              <a:rPr lang="pl-PL" sz="2500" dirty="0" smtClean="0">
                <a:latin typeface="Arabic Typesetting" pitchFamily="66" charset="-78"/>
                <a:ea typeface="Verdana" pitchFamily="34" charset="0"/>
                <a:cs typeface="Arabic Typesetting" pitchFamily="66" charset="-78"/>
              </a:rPr>
              <a:t>i </a:t>
            </a:r>
            <a:r>
              <a:rPr lang="pl-PL" sz="2500" dirty="0" smtClean="0">
                <a:latin typeface="Arabic Typesetting" pitchFamily="66" charset="-78"/>
                <a:ea typeface="Verdana" pitchFamily="34" charset="0"/>
                <a:cs typeface="Arabic Typesetting" pitchFamily="66" charset="-78"/>
              </a:rPr>
              <a:t>nieożywionej, a także krajobrazu. Głównym celem ochrony przyrody jest utrzymanie stabilności ekosystemów i procesów ekologicznych oraz zachowanie różnorodności biologicznej.</a:t>
            </a:r>
            <a:endParaRPr lang="pl-PL" sz="2500" dirty="0">
              <a:latin typeface="Arabic Typesetting" pitchFamily="66" charset="-78"/>
              <a:ea typeface="Verdana" pitchFamily="34" charset="0"/>
              <a:cs typeface="Arabic Typesetting" pitchFamily="66" charset="-78"/>
            </a:endParaRPr>
          </a:p>
        </p:txBody>
      </p:sp>
    </p:spTree>
  </p:cSld>
  <p:clrMapOvr>
    <a:masterClrMapping/>
  </p:clrMapOvr>
  <p:transition>
    <p:circl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cku_zsr_glubczyce.wodip.opole.pl/foto/zatoka.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Podtytuł 2"/>
          <p:cNvSpPr>
            <a:spLocks noGrp="1"/>
          </p:cNvSpPr>
          <p:nvPr>
            <p:ph type="subTitle" idx="1"/>
          </p:nvPr>
        </p:nvSpPr>
        <p:spPr/>
        <p:txBody>
          <a:bodyPr>
            <a:normAutofit/>
          </a:bodyPr>
          <a:lstStyle/>
          <a:p>
            <a:r>
              <a:rPr lang="pl-PL" sz="1600" dirty="0" smtClean="0"/>
              <a:t>				</a:t>
            </a:r>
            <a:endParaRPr lang="pl-PL" sz="2400" dirty="0">
              <a:latin typeface="Arabic Typesetting" pitchFamily="66" charset="-78"/>
              <a:cs typeface="Arabic Typesetting" pitchFamily="66" charset="-78"/>
            </a:endParaRPr>
          </a:p>
        </p:txBody>
      </p:sp>
      <p:sp>
        <p:nvSpPr>
          <p:cNvPr id="2" name="Tytuł 1"/>
          <p:cNvSpPr>
            <a:spLocks noGrp="1"/>
          </p:cNvSpPr>
          <p:nvPr>
            <p:ph type="ctrTitle"/>
          </p:nvPr>
        </p:nvSpPr>
        <p:spPr/>
        <p:txBody>
          <a:bodyPr>
            <a:normAutofit/>
          </a:bodyPr>
          <a:lstStyle/>
          <a:p>
            <a:r>
              <a:rPr lang="pl-PL" sz="6000" dirty="0" smtClean="0">
                <a:latin typeface="Arabic Typesetting" pitchFamily="66" charset="-78"/>
                <a:cs typeface="Arabic Typesetting" pitchFamily="66" charset="-78"/>
              </a:rPr>
              <a:t>Park Krajobrazowy Gór Opawskich</a:t>
            </a:r>
            <a:endParaRPr lang="pl-PL" sz="6000" dirty="0">
              <a:latin typeface="Arabic Typesetting" pitchFamily="66" charset="-78"/>
              <a:cs typeface="Arabic Typesetting" pitchFamily="66" charset="-78"/>
            </a:endParaRPr>
          </a:p>
        </p:txBody>
      </p:sp>
      <p:sp>
        <p:nvSpPr>
          <p:cNvPr id="4" name="Prostokąt 3"/>
          <p:cNvSpPr/>
          <p:nvPr/>
        </p:nvSpPr>
        <p:spPr>
          <a:xfrm>
            <a:off x="2285984" y="3000372"/>
            <a:ext cx="4572000" cy="3785652"/>
          </a:xfrm>
          <a:prstGeom prst="rect">
            <a:avLst/>
          </a:prstGeom>
        </p:spPr>
        <p:txBody>
          <a:bodyPr>
            <a:spAutoFit/>
          </a:bodyPr>
          <a:lstStyle/>
          <a:p>
            <a:r>
              <a:rPr lang="pl-PL" sz="2400" b="1" dirty="0" smtClean="0">
                <a:solidFill>
                  <a:schemeClr val="bg1"/>
                </a:solidFill>
                <a:latin typeface="Arabic Typesetting" pitchFamily="66" charset="-78"/>
                <a:cs typeface="Arabic Typesetting" pitchFamily="66" charset="-78"/>
              </a:rPr>
              <a:t>Park Krajobrazowy Gór Opawskich - park krajobrazowy położony w Górach Opawskich, </a:t>
            </a:r>
            <a:r>
              <a:rPr lang="pl-PL" sz="2400" b="1" dirty="0" smtClean="0">
                <a:solidFill>
                  <a:schemeClr val="bg1"/>
                </a:solidFill>
                <a:latin typeface="Arabic Typesetting" pitchFamily="66" charset="-78"/>
                <a:cs typeface="Arabic Typesetting" pitchFamily="66" charset="-78"/>
              </a:rPr>
              <a:t/>
            </a:r>
            <a:br>
              <a:rPr lang="pl-PL" sz="2400" b="1" dirty="0" smtClean="0">
                <a:solidFill>
                  <a:schemeClr val="bg1"/>
                </a:solidFill>
                <a:latin typeface="Arabic Typesetting" pitchFamily="66" charset="-78"/>
                <a:cs typeface="Arabic Typesetting" pitchFamily="66" charset="-78"/>
              </a:rPr>
            </a:br>
            <a:r>
              <a:rPr lang="pl-PL" sz="2400" b="1" dirty="0" smtClean="0">
                <a:solidFill>
                  <a:schemeClr val="bg1"/>
                </a:solidFill>
                <a:latin typeface="Arabic Typesetting" pitchFamily="66" charset="-78"/>
                <a:cs typeface="Arabic Typesetting" pitchFamily="66" charset="-78"/>
              </a:rPr>
              <a:t>w </a:t>
            </a:r>
            <a:r>
              <a:rPr lang="pl-PL" sz="2400" b="1" dirty="0" smtClean="0">
                <a:solidFill>
                  <a:schemeClr val="bg1"/>
                </a:solidFill>
                <a:latin typeface="Arabic Typesetting" pitchFamily="66" charset="-78"/>
                <a:cs typeface="Arabic Typesetting" pitchFamily="66" charset="-78"/>
              </a:rPr>
              <a:t>województwie opolskim, przy granicy z Czechami.</a:t>
            </a:r>
          </a:p>
          <a:p>
            <a:r>
              <a:rPr lang="pl-PL" sz="2400" b="1" dirty="0" smtClean="0">
                <a:solidFill>
                  <a:schemeClr val="bg1"/>
                </a:solidFill>
                <a:latin typeface="Arabic Typesetting" pitchFamily="66" charset="-78"/>
                <a:cs typeface="Arabic Typesetting" pitchFamily="66" charset="-78"/>
              </a:rPr>
              <a:t>Znajduje się tu najwyższy szczyt Gór Opawskich - Biskupia Kopa (889 m n.p.m.). Wzniesienia zbudowane są głównie ze skał paleozoicznych. Znajduje się tu wiele dolin i wąwozów. Przez park przypływa Biała Głuchołaska oraz Złoty Potok, tworząc liczne odcinki przełomowe. </a:t>
            </a:r>
            <a:endParaRPr lang="pl-PL" sz="2400" b="1" dirty="0">
              <a:solidFill>
                <a:schemeClr val="bg1"/>
              </a:solidFill>
              <a:latin typeface="Arabic Typesetting" pitchFamily="66" charset="-78"/>
              <a:cs typeface="Arabic Typesetting" pitchFamily="66" charset="-78"/>
            </a:endParaRPr>
          </a:p>
        </p:txBody>
      </p:sp>
    </p:spTree>
  </p:cSld>
  <p:clrMapOvr>
    <a:masterClrMapping/>
  </p:clrMapOvr>
  <p:transition>
    <p:circl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www.wrotamalopolski.pl/NR/rdonlyres/AF86E04A-5DD5-4E28-AEE6-66E6DF247325/349152/wschp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Podtytuł 2"/>
          <p:cNvSpPr>
            <a:spLocks noGrp="1"/>
          </p:cNvSpPr>
          <p:nvPr>
            <p:ph type="subTitle" idx="1"/>
          </p:nvPr>
        </p:nvSpPr>
        <p:spPr/>
        <p:txBody>
          <a:bodyPr>
            <a:normAutofit/>
          </a:bodyPr>
          <a:lstStyle/>
          <a:p>
            <a:r>
              <a:rPr lang="pl-PL" sz="1600" dirty="0" smtClean="0"/>
              <a:t>				</a:t>
            </a:r>
            <a:endParaRPr lang="pl-PL" sz="2400" dirty="0">
              <a:latin typeface="Arabic Typesetting" pitchFamily="66" charset="-78"/>
              <a:cs typeface="Arabic Typesetting" pitchFamily="66" charset="-78"/>
            </a:endParaRPr>
          </a:p>
        </p:txBody>
      </p:sp>
      <p:sp>
        <p:nvSpPr>
          <p:cNvPr id="2" name="Tytuł 1"/>
          <p:cNvSpPr>
            <a:spLocks noGrp="1"/>
          </p:cNvSpPr>
          <p:nvPr>
            <p:ph type="ctrTitle"/>
          </p:nvPr>
        </p:nvSpPr>
        <p:spPr/>
        <p:txBody>
          <a:bodyPr>
            <a:normAutofit/>
          </a:bodyPr>
          <a:lstStyle/>
          <a:p>
            <a:r>
              <a:rPr lang="pl-PL" sz="6000" dirty="0" smtClean="0">
                <a:latin typeface="Arabic Typesetting" pitchFamily="66" charset="-78"/>
                <a:cs typeface="Arabic Typesetting" pitchFamily="66" charset="-78"/>
              </a:rPr>
              <a:t>Park Krajobrazowy Orlich Gniazd</a:t>
            </a:r>
            <a:endParaRPr lang="pl-PL" sz="6000" dirty="0">
              <a:latin typeface="Arabic Typesetting" pitchFamily="66" charset="-78"/>
              <a:cs typeface="Arabic Typesetting" pitchFamily="66" charset="-78"/>
            </a:endParaRPr>
          </a:p>
        </p:txBody>
      </p:sp>
      <p:sp>
        <p:nvSpPr>
          <p:cNvPr id="4" name="Prostokąt 3"/>
          <p:cNvSpPr/>
          <p:nvPr/>
        </p:nvSpPr>
        <p:spPr>
          <a:xfrm>
            <a:off x="2357422" y="3643314"/>
            <a:ext cx="4572000" cy="2677656"/>
          </a:xfrm>
          <a:prstGeom prst="rect">
            <a:avLst/>
          </a:prstGeom>
        </p:spPr>
        <p:txBody>
          <a:bodyPr>
            <a:spAutoFit/>
          </a:bodyPr>
          <a:lstStyle/>
          <a:p>
            <a:r>
              <a:rPr lang="pl-PL" sz="2400" b="1" dirty="0" smtClean="0">
                <a:solidFill>
                  <a:schemeClr val="bg1"/>
                </a:solidFill>
                <a:latin typeface="Arabic Typesetting" pitchFamily="66" charset="-78"/>
                <a:cs typeface="Arabic Typesetting" pitchFamily="66" charset="-78"/>
              </a:rPr>
              <a:t>Park Krajobrazowy Orlich Gniazd – park krajobrazowy położony na terenie województwa śląskiego i małopolskiego, rozciągnięty od Częstochowy po Olkusz i Dąbrowę Górniczą.</a:t>
            </a:r>
          </a:p>
          <a:p>
            <a:r>
              <a:rPr lang="pl-PL" sz="2400" b="1" dirty="0" smtClean="0">
                <a:solidFill>
                  <a:schemeClr val="bg1"/>
                </a:solidFill>
                <a:latin typeface="Arabic Typesetting" pitchFamily="66" charset="-78"/>
                <a:cs typeface="Arabic Typesetting" pitchFamily="66" charset="-78"/>
              </a:rPr>
              <a:t>Obszar parku podlega pod Zespół Jurajskich Parków Krajobrazowych i Zespół Parków Krajobrazowych Województwa Śląskiego.</a:t>
            </a:r>
            <a:endParaRPr lang="pl-PL" sz="2400" b="1" dirty="0">
              <a:solidFill>
                <a:schemeClr val="bg1"/>
              </a:solidFill>
              <a:latin typeface="Arabic Typesetting" pitchFamily="66" charset="-78"/>
              <a:cs typeface="Arabic Typesetting" pitchFamily="66" charset="-78"/>
            </a:endParaRPr>
          </a:p>
        </p:txBody>
      </p:sp>
    </p:spTree>
  </p:cSld>
  <p:clrMapOvr>
    <a:masterClrMapping/>
  </p:clrMapOvr>
  <p:transition>
    <p:circl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odkryj.pl/images/content/360x270/3458.jpg"/>
          <p:cNvPicPr>
            <a:picLocks noChangeAspect="1" noChangeArrowheads="1"/>
          </p:cNvPicPr>
          <p:nvPr/>
        </p:nvPicPr>
        <p:blipFill>
          <a:blip r:embed="rId2"/>
          <a:srcRect/>
          <a:stretch>
            <a:fillRect/>
          </a:stretch>
        </p:blipFill>
        <p:spPr bwMode="auto">
          <a:xfrm>
            <a:off x="0" y="0"/>
            <a:ext cx="9606537" cy="6858000"/>
          </a:xfrm>
          <a:prstGeom prst="rect">
            <a:avLst/>
          </a:prstGeom>
          <a:noFill/>
        </p:spPr>
      </p:pic>
      <p:sp>
        <p:nvSpPr>
          <p:cNvPr id="3" name="Podtytuł 2"/>
          <p:cNvSpPr>
            <a:spLocks noGrp="1"/>
          </p:cNvSpPr>
          <p:nvPr>
            <p:ph type="subTitle" idx="1"/>
          </p:nvPr>
        </p:nvSpPr>
        <p:spPr/>
        <p:txBody>
          <a:bodyPr>
            <a:normAutofit/>
          </a:bodyPr>
          <a:lstStyle/>
          <a:p>
            <a:r>
              <a:rPr lang="pl-PL" sz="1600" dirty="0" smtClean="0"/>
              <a:t>				</a:t>
            </a:r>
            <a:endParaRPr lang="pl-PL" sz="2400" dirty="0">
              <a:latin typeface="Arabic Typesetting" pitchFamily="66" charset="-78"/>
              <a:cs typeface="Arabic Typesetting" pitchFamily="66" charset="-78"/>
            </a:endParaRPr>
          </a:p>
        </p:txBody>
      </p:sp>
      <p:sp>
        <p:nvSpPr>
          <p:cNvPr id="2" name="Tytuł 1"/>
          <p:cNvSpPr>
            <a:spLocks noGrp="1"/>
          </p:cNvSpPr>
          <p:nvPr>
            <p:ph type="ctrTitle"/>
          </p:nvPr>
        </p:nvSpPr>
        <p:spPr>
          <a:xfrm>
            <a:off x="571472" y="357166"/>
            <a:ext cx="8229600" cy="1470025"/>
          </a:xfrm>
        </p:spPr>
        <p:txBody>
          <a:bodyPr>
            <a:normAutofit/>
          </a:bodyPr>
          <a:lstStyle/>
          <a:p>
            <a:r>
              <a:rPr lang="pl-PL" sz="6000" dirty="0" smtClean="0">
                <a:solidFill>
                  <a:srgbClr val="FF0000"/>
                </a:solidFill>
                <a:latin typeface="Arabic Typesetting" pitchFamily="66" charset="-78"/>
                <a:cs typeface="Arabic Typesetting" pitchFamily="66" charset="-78"/>
              </a:rPr>
              <a:t>Pszczewski Park Krajobrazowy</a:t>
            </a:r>
            <a:endParaRPr lang="pl-PL" sz="6000" dirty="0">
              <a:solidFill>
                <a:srgbClr val="FF0000"/>
              </a:solidFill>
              <a:latin typeface="Arabic Typesetting" pitchFamily="66" charset="-78"/>
              <a:cs typeface="Arabic Typesetting" pitchFamily="66" charset="-78"/>
            </a:endParaRPr>
          </a:p>
        </p:txBody>
      </p:sp>
      <p:sp>
        <p:nvSpPr>
          <p:cNvPr id="4" name="Prostokąt 3"/>
          <p:cNvSpPr/>
          <p:nvPr/>
        </p:nvSpPr>
        <p:spPr>
          <a:xfrm>
            <a:off x="2928926" y="3000372"/>
            <a:ext cx="5929354" cy="3139321"/>
          </a:xfrm>
          <a:prstGeom prst="rect">
            <a:avLst/>
          </a:prstGeom>
        </p:spPr>
        <p:txBody>
          <a:bodyPr wrap="square">
            <a:spAutoFit/>
          </a:bodyPr>
          <a:lstStyle/>
          <a:p>
            <a:r>
              <a:rPr lang="pl-PL" b="1" dirty="0" smtClean="0">
                <a:solidFill>
                  <a:srgbClr val="FF0000"/>
                </a:solidFill>
              </a:rPr>
              <a:t>Pszczewski Park Krajobrazowy – park </a:t>
            </a:r>
            <a:r>
              <a:rPr lang="pl-PL" b="1" dirty="0" smtClean="0">
                <a:solidFill>
                  <a:srgbClr val="FF0000"/>
                </a:solidFill>
              </a:rPr>
              <a:t>krajobrazowy</a:t>
            </a:r>
            <a:br>
              <a:rPr lang="pl-PL" b="1" dirty="0" smtClean="0">
                <a:solidFill>
                  <a:srgbClr val="FF0000"/>
                </a:solidFill>
              </a:rPr>
            </a:br>
            <a:r>
              <a:rPr lang="pl-PL" b="1" dirty="0" smtClean="0">
                <a:solidFill>
                  <a:srgbClr val="FF0000"/>
                </a:solidFill>
              </a:rPr>
              <a:t> </a:t>
            </a:r>
            <a:r>
              <a:rPr lang="pl-PL" b="1" dirty="0" smtClean="0">
                <a:solidFill>
                  <a:srgbClr val="FF0000"/>
                </a:solidFill>
              </a:rPr>
              <a:t>w woj. lubuskim i wielkopolskim, założony w 1986.</a:t>
            </a:r>
          </a:p>
          <a:p>
            <a:r>
              <a:rPr lang="pl-PL" b="1" dirty="0" smtClean="0">
                <a:solidFill>
                  <a:srgbClr val="FF0000"/>
                </a:solidFill>
              </a:rPr>
              <a:t>Park składa się z dwóch części. Pierwsza o pow. 10 250 ha, obejmuje liczne jeziora w dolinie rzeki Obry, m.in. </a:t>
            </a:r>
            <a:r>
              <a:rPr lang="pl-PL" b="1" dirty="0" err="1" smtClean="0">
                <a:solidFill>
                  <a:srgbClr val="FF0000"/>
                </a:solidFill>
              </a:rPr>
              <a:t>Lubikowskie</a:t>
            </a:r>
            <a:r>
              <a:rPr lang="pl-PL" b="1" dirty="0" smtClean="0">
                <a:solidFill>
                  <a:srgbClr val="FF0000"/>
                </a:solidFill>
              </a:rPr>
              <a:t> (pow. 327 ha,) Wielkie, Konin, </a:t>
            </a:r>
            <a:r>
              <a:rPr lang="pl-PL" b="1" dirty="0" err="1" smtClean="0">
                <a:solidFill>
                  <a:srgbClr val="FF0000"/>
                </a:solidFill>
              </a:rPr>
              <a:t>Rybojadło</a:t>
            </a:r>
            <a:r>
              <a:rPr lang="pl-PL" b="1" dirty="0" smtClean="0">
                <a:solidFill>
                  <a:srgbClr val="FF0000"/>
                </a:solidFill>
              </a:rPr>
              <a:t>, Chłop i </a:t>
            </a:r>
            <a:r>
              <a:rPr lang="pl-PL" b="1" dirty="0" err="1" smtClean="0">
                <a:solidFill>
                  <a:srgbClr val="FF0000"/>
                </a:solidFill>
              </a:rPr>
              <a:t>Szarcz</a:t>
            </a:r>
            <a:r>
              <a:rPr lang="pl-PL" b="1" dirty="0" smtClean="0">
                <a:solidFill>
                  <a:srgbClr val="FF0000"/>
                </a:solidFill>
              </a:rPr>
              <a:t>, zaś druga, znacznie mniejsza (1 970 ha), leżąca kilkanaście kilometrów na wschód, obejmuje fragment doliny niewielkiej rzeki Kamionki. Obszar między nimi należy do otuliny parku. Pod względem fizycznogeograficznym teren parku znajduje się w obrębie Pojezierza Lubuskiego i Pojezierza Poznańskiego.</a:t>
            </a:r>
            <a:endParaRPr lang="pl-PL" b="1" dirty="0">
              <a:solidFill>
                <a:srgbClr val="FF0000"/>
              </a:solidFill>
            </a:endParaRPr>
          </a:p>
        </p:txBody>
      </p:sp>
    </p:spTree>
  </p:cSld>
  <p:clrMapOvr>
    <a:masterClrMapping/>
  </p:clrMapOvr>
  <p:transition>
    <p:circl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p:txBody>
          <a:bodyPr>
            <a:normAutofit fontScale="25000" lnSpcReduction="20000"/>
          </a:bodyPr>
          <a:lstStyle/>
          <a:p>
            <a:r>
              <a:rPr lang="pl-PL" sz="14400" b="1" dirty="0" smtClean="0">
                <a:latin typeface="Arabic Typesetting" pitchFamily="66" charset="-78"/>
                <a:cs typeface="Arabic Typesetting" pitchFamily="66" charset="-78"/>
              </a:rPr>
              <a:t>Obszar chronionego krajobrazu</a:t>
            </a:r>
            <a:r>
              <a:rPr lang="pl-PL" sz="14400" dirty="0" smtClean="0">
                <a:latin typeface="Arabic Typesetting" pitchFamily="66" charset="-78"/>
                <a:cs typeface="Arabic Typesetting" pitchFamily="66" charset="-78"/>
              </a:rPr>
              <a:t> – forma ochrony przyrody. Obszary takie zajmują różnej wielkości tereny, zwykle rozległe, obejmujące pełne jednostki środowiska naturalnego takie jak doliny rzeczne, kompleksy leśne, ciągi wzgórz, pola wydmowe, torfowiska.</a:t>
            </a:r>
          </a:p>
          <a:p>
            <a:r>
              <a:rPr lang="pl-PL" sz="1600" dirty="0" smtClean="0"/>
              <a:t>			</a:t>
            </a:r>
            <a:endParaRPr lang="pl-PL" sz="2400" dirty="0">
              <a:latin typeface="Arabic Typesetting" pitchFamily="66" charset="-78"/>
              <a:cs typeface="Arabic Typesetting" pitchFamily="66" charset="-78"/>
            </a:endParaRPr>
          </a:p>
        </p:txBody>
      </p:sp>
      <p:sp>
        <p:nvSpPr>
          <p:cNvPr id="2" name="Tytuł 1"/>
          <p:cNvSpPr>
            <a:spLocks noGrp="1"/>
          </p:cNvSpPr>
          <p:nvPr>
            <p:ph type="ctrTitle"/>
          </p:nvPr>
        </p:nvSpPr>
        <p:spPr/>
        <p:txBody>
          <a:bodyPr>
            <a:normAutofit/>
          </a:bodyPr>
          <a:lstStyle/>
          <a:p>
            <a:r>
              <a:rPr lang="pl-PL" sz="6000" dirty="0" smtClean="0">
                <a:latin typeface="Arabic Typesetting" pitchFamily="66" charset="-78"/>
                <a:cs typeface="Arabic Typesetting" pitchFamily="66" charset="-78"/>
              </a:rPr>
              <a:t>Obszary chronionego krajobrazu</a:t>
            </a:r>
            <a:endParaRPr lang="pl-PL" sz="6000" dirty="0">
              <a:latin typeface="Arabic Typesetting" pitchFamily="66" charset="-78"/>
              <a:cs typeface="Arabic Typesetting" pitchFamily="66" charset="-78"/>
            </a:endParaRPr>
          </a:p>
        </p:txBody>
      </p:sp>
    </p:spTree>
  </p:cSld>
  <p:clrMapOvr>
    <a:masterClrMapping/>
  </p:clrMapOvr>
  <p:transition>
    <p:circl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3" descr="Plik:Otmuchowsko-Nyski Obszar Chronionego Krajobrazu (Mateusz Rossa) fot.10.JPG">
            <a:hlinkClick r:id="rId2"/>
          </p:cNvPr>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3" name="Podtytuł 2"/>
          <p:cNvSpPr>
            <a:spLocks noGrp="1"/>
          </p:cNvSpPr>
          <p:nvPr>
            <p:ph type="subTitle" idx="1"/>
          </p:nvPr>
        </p:nvSpPr>
        <p:spPr/>
        <p:txBody>
          <a:bodyPr>
            <a:normAutofit/>
          </a:bodyPr>
          <a:lstStyle/>
          <a:p>
            <a:r>
              <a:rPr lang="pl-PL" sz="1600" dirty="0" smtClean="0"/>
              <a:t>				</a:t>
            </a:r>
            <a:endParaRPr lang="pl-PL" sz="2400" dirty="0">
              <a:latin typeface="Arabic Typesetting" pitchFamily="66" charset="-78"/>
              <a:cs typeface="Arabic Typesetting" pitchFamily="66" charset="-78"/>
            </a:endParaRPr>
          </a:p>
        </p:txBody>
      </p:sp>
      <p:sp>
        <p:nvSpPr>
          <p:cNvPr id="2" name="Tytuł 1"/>
          <p:cNvSpPr>
            <a:spLocks noGrp="1"/>
          </p:cNvSpPr>
          <p:nvPr>
            <p:ph type="ctrTitle"/>
          </p:nvPr>
        </p:nvSpPr>
        <p:spPr>
          <a:xfrm>
            <a:off x="500034" y="1928802"/>
            <a:ext cx="8229600" cy="1470025"/>
          </a:xfrm>
        </p:spPr>
        <p:txBody>
          <a:bodyPr>
            <a:normAutofit fontScale="90000"/>
          </a:bodyPr>
          <a:lstStyle/>
          <a:p>
            <a:r>
              <a:rPr lang="pl-PL" sz="4900" b="1" dirty="0" smtClean="0"/>
              <a:t>Otmuchowsko-Nyski Obszar Chronionego Krajobrazu</a:t>
            </a:r>
            <a:r>
              <a:rPr lang="pl-PL" sz="6000" b="1" dirty="0" smtClean="0"/>
              <a:t/>
            </a:r>
            <a:br>
              <a:rPr lang="pl-PL" sz="6000" b="1" dirty="0" smtClean="0"/>
            </a:br>
            <a:endParaRPr lang="pl-PL" sz="6000" dirty="0">
              <a:latin typeface="Arabic Typesetting" pitchFamily="66" charset="-78"/>
              <a:cs typeface="Arabic Typesetting" pitchFamily="66" charset="-78"/>
            </a:endParaRPr>
          </a:p>
        </p:txBody>
      </p:sp>
      <p:sp>
        <p:nvSpPr>
          <p:cNvPr id="34817" name="Rectangle 1"/>
          <p:cNvSpPr>
            <a:spLocks noChangeArrowheads="1"/>
          </p:cNvSpPr>
          <p:nvPr/>
        </p:nvSpPr>
        <p:spPr bwMode="auto">
          <a:xfrm>
            <a:off x="1214414" y="3286124"/>
            <a:ext cx="6215106"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2800" b="1" i="0" u="none" strike="noStrike" cap="none" normalizeH="0" baseline="0" dirty="0" smtClean="0">
                <a:ln>
                  <a:noFill/>
                </a:ln>
                <a:solidFill>
                  <a:schemeClr val="bg1"/>
                </a:solidFill>
                <a:effectLst/>
                <a:latin typeface="Arabic Typesetting" pitchFamily="66" charset="-78"/>
                <a:cs typeface="Arabic Typesetting" pitchFamily="66" charset="-78"/>
              </a:rPr>
              <a:t>Otmuchowsko-Nyski Obszar Chronionego Krajobrazu – obszar chronionego krajobrazu o powierzchni 11785,3 ha, w południowo-zachodniej Polsce, w woj. opolskim, na terenie Obniżenia Otmuchowskiego oraz Wzgórz Niemczańsko-Strzelińskich. Obejmuje tereny powiatu nyskiego usytuowane w </a:t>
            </a:r>
            <a:r>
              <a:rPr kumimoji="0" lang="pl-PL" sz="2800" b="1" i="0" u="none" strike="noStrike" cap="none" normalizeH="0" baseline="0" dirty="0" err="1" smtClean="0">
                <a:ln>
                  <a:noFill/>
                </a:ln>
                <a:solidFill>
                  <a:schemeClr val="bg1"/>
                </a:solidFill>
                <a:effectLst/>
                <a:latin typeface="Arabic Typesetting" pitchFamily="66" charset="-78"/>
                <a:cs typeface="Arabic Typesetting" pitchFamily="66" charset="-78"/>
              </a:rPr>
              <a:t>gminach:Nysa</a:t>
            </a:r>
            <a:r>
              <a:rPr kumimoji="0" lang="pl-PL" sz="2800" b="1" i="0" u="none" strike="noStrike" cap="none" normalizeH="0" baseline="0" dirty="0" smtClean="0">
                <a:ln>
                  <a:noFill/>
                </a:ln>
                <a:solidFill>
                  <a:schemeClr val="bg1"/>
                </a:solidFill>
                <a:effectLst/>
                <a:latin typeface="Arabic Typesetting" pitchFamily="66" charset="-78"/>
                <a:cs typeface="Arabic Typesetting" pitchFamily="66" charset="-78"/>
              </a:rPr>
              <a:t>, Otmuchów, Paczków.</a:t>
            </a:r>
          </a:p>
        </p:txBody>
      </p:sp>
    </p:spTree>
  </p:cSld>
  <p:clrMapOvr>
    <a:masterClrMapping/>
  </p:clrMapOvr>
  <p:transition>
    <p:circl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3" descr="Plik:Rospuda river fixed.jpg">
            <a:hlinkClick r:id="rId2"/>
          </p:cNvPr>
          <p:cNvPicPr>
            <a:picLocks noChangeAspect="1" noChangeArrowheads="1"/>
          </p:cNvPicPr>
          <p:nvPr/>
        </p:nvPicPr>
        <p:blipFill>
          <a:blip r:embed="rId3"/>
          <a:srcRect/>
          <a:stretch>
            <a:fillRect/>
          </a:stretch>
        </p:blipFill>
        <p:spPr bwMode="auto">
          <a:xfrm>
            <a:off x="0" y="0"/>
            <a:ext cx="10591506" cy="6858000"/>
          </a:xfrm>
          <a:prstGeom prst="rect">
            <a:avLst/>
          </a:prstGeom>
          <a:noFill/>
        </p:spPr>
      </p:pic>
      <p:sp>
        <p:nvSpPr>
          <p:cNvPr id="3" name="Podtytuł 2"/>
          <p:cNvSpPr>
            <a:spLocks noGrp="1"/>
          </p:cNvSpPr>
          <p:nvPr>
            <p:ph type="subTitle" idx="1"/>
          </p:nvPr>
        </p:nvSpPr>
        <p:spPr/>
        <p:txBody>
          <a:bodyPr>
            <a:normAutofit/>
          </a:bodyPr>
          <a:lstStyle/>
          <a:p>
            <a:r>
              <a:rPr lang="pl-PL" sz="1600" dirty="0" smtClean="0"/>
              <a:t>				</a:t>
            </a:r>
            <a:endParaRPr lang="pl-PL" sz="2400" dirty="0">
              <a:latin typeface="Arabic Typesetting" pitchFamily="66" charset="-78"/>
              <a:cs typeface="Arabic Typesetting" pitchFamily="66" charset="-78"/>
            </a:endParaRPr>
          </a:p>
        </p:txBody>
      </p:sp>
      <p:sp>
        <p:nvSpPr>
          <p:cNvPr id="2" name="Tytuł 1"/>
          <p:cNvSpPr>
            <a:spLocks noGrp="1"/>
          </p:cNvSpPr>
          <p:nvPr>
            <p:ph type="ctrTitle"/>
          </p:nvPr>
        </p:nvSpPr>
        <p:spPr/>
        <p:txBody>
          <a:bodyPr>
            <a:normAutofit/>
          </a:bodyPr>
          <a:lstStyle/>
          <a:p>
            <a:r>
              <a:rPr lang="pl-PL" sz="6000" dirty="0" smtClean="0">
                <a:solidFill>
                  <a:srgbClr val="FF0000"/>
                </a:solidFill>
                <a:latin typeface="Arabic Typesetting" pitchFamily="66" charset="-78"/>
                <a:cs typeface="Arabic Typesetting" pitchFamily="66" charset="-78"/>
              </a:rPr>
              <a:t>Dolina Rospudy</a:t>
            </a:r>
            <a:endParaRPr lang="pl-PL" sz="6000" dirty="0">
              <a:solidFill>
                <a:srgbClr val="FF0000"/>
              </a:solidFill>
              <a:latin typeface="Arabic Typesetting" pitchFamily="66" charset="-78"/>
              <a:cs typeface="Arabic Typesetting" pitchFamily="66" charset="-78"/>
            </a:endParaRPr>
          </a:p>
        </p:txBody>
      </p:sp>
      <p:sp>
        <p:nvSpPr>
          <p:cNvPr id="41985" name="Rectangle 1"/>
          <p:cNvSpPr>
            <a:spLocks noChangeArrowheads="1"/>
          </p:cNvSpPr>
          <p:nvPr/>
        </p:nvSpPr>
        <p:spPr bwMode="auto">
          <a:xfrm>
            <a:off x="2143108" y="4286256"/>
            <a:ext cx="8143868"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800" b="1" i="0" u="none" strike="noStrike" cap="none" normalizeH="0" baseline="0" dirty="0" smtClean="0">
                <a:ln>
                  <a:noFill/>
                </a:ln>
                <a:solidFill>
                  <a:schemeClr val="bg1"/>
                </a:solidFill>
                <a:effectLst/>
                <a:latin typeface="Arial" charset="0"/>
                <a:cs typeface="Arial" charset="0"/>
              </a:rPr>
              <a:t>Dolina Rospudy – obszar chronionego krajobrazu o powierzchni 25 250 ha, w północno-wschodniej Polsce, w woj. podlaskim, na Pojezierzu Litewskim. Obejmuje większą część doliny rzecznej Rospudy, będącej górnym biegiem rzeki </a:t>
            </a:r>
            <a:r>
              <a:rPr kumimoji="0" lang="pl-PL" sz="1800" b="1" i="0" u="none" strike="noStrike" cap="none" normalizeH="0" baseline="0" dirty="0" err="1" smtClean="0">
                <a:ln>
                  <a:noFill/>
                </a:ln>
                <a:solidFill>
                  <a:schemeClr val="bg1"/>
                </a:solidFill>
                <a:effectLst/>
                <a:latin typeface="Arial" charset="0"/>
                <a:cs typeface="Arial" charset="0"/>
              </a:rPr>
              <a:t>Netty</a:t>
            </a:r>
            <a:r>
              <a:rPr kumimoji="0" lang="pl-PL" sz="1800" b="1" i="0" u="none" strike="noStrike" cap="none" normalizeH="0" baseline="0" dirty="0" smtClean="0">
                <a:ln>
                  <a:noFill/>
                </a:ln>
                <a:solidFill>
                  <a:schemeClr val="bg1"/>
                </a:solidFill>
                <a:effectLst/>
                <a:latin typeface="Arial" charset="0"/>
                <a:cs typeface="Arial" charset="0"/>
              </a:rPr>
              <a:t>. Obszar został wyznaczony w 1991 roku. Dolna dolina Rospudy stanowi część Puszczy Augustowskiej. Celem utworzenia obszaru jest ochrona i zachowanie doliny Rospudy odznaczającej się wysokim stopniem naturalności, z roślinnością torfowiskową zbiorowisk leśnych i nieleśnych</a:t>
            </a:r>
            <a:r>
              <a:rPr kumimoji="0" lang="pl-PL" sz="800" b="1" i="0" u="none" strike="noStrike" cap="none" normalizeH="0" baseline="0" dirty="0" smtClean="0">
                <a:ln>
                  <a:noFill/>
                </a:ln>
                <a:solidFill>
                  <a:schemeClr val="bg1"/>
                </a:solidFill>
                <a:effectLst/>
                <a:latin typeface="Arial" charset="0"/>
                <a:cs typeface="Arial" charset="0"/>
              </a:rPr>
              <a:t>.</a:t>
            </a:r>
            <a:r>
              <a:rPr kumimoji="0" lang="pl-PL" sz="1800" b="1" i="0" u="none" strike="noStrike" cap="none" normalizeH="0" baseline="0" dirty="0" smtClean="0">
                <a:ln>
                  <a:noFill/>
                </a:ln>
                <a:solidFill>
                  <a:schemeClr val="bg1"/>
                </a:solidFill>
                <a:effectLst/>
                <a:latin typeface="Arial" charset="0"/>
                <a:cs typeface="Arial" charset="0"/>
              </a:rPr>
              <a:t> </a:t>
            </a:r>
          </a:p>
        </p:txBody>
      </p:sp>
    </p:spTree>
  </p:cSld>
  <p:clrMapOvr>
    <a:masterClrMapping/>
  </p:clrMapOvr>
  <p:transition>
    <p:circl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www.pogorza.pl/regiony/wisnickie/pogorze-wisnickie-0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Podtytuł 2"/>
          <p:cNvSpPr>
            <a:spLocks noGrp="1"/>
          </p:cNvSpPr>
          <p:nvPr>
            <p:ph type="subTitle" idx="1"/>
          </p:nvPr>
        </p:nvSpPr>
        <p:spPr>
          <a:xfrm>
            <a:off x="1714480" y="3071810"/>
            <a:ext cx="6400800" cy="1600200"/>
          </a:xfrm>
        </p:spPr>
        <p:txBody>
          <a:bodyPr>
            <a:normAutofit/>
          </a:bodyPr>
          <a:lstStyle/>
          <a:p>
            <a:r>
              <a:rPr lang="pl-PL" sz="1600" dirty="0" smtClean="0"/>
              <a:t>				</a:t>
            </a:r>
            <a:endParaRPr lang="pl-PL" sz="2400" dirty="0">
              <a:latin typeface="Arabic Typesetting" pitchFamily="66" charset="-78"/>
              <a:cs typeface="Arabic Typesetting" pitchFamily="66" charset="-78"/>
            </a:endParaRPr>
          </a:p>
        </p:txBody>
      </p:sp>
      <p:sp>
        <p:nvSpPr>
          <p:cNvPr id="2" name="Tytuł 1"/>
          <p:cNvSpPr>
            <a:spLocks noGrp="1"/>
          </p:cNvSpPr>
          <p:nvPr>
            <p:ph type="ctrTitle"/>
          </p:nvPr>
        </p:nvSpPr>
        <p:spPr>
          <a:xfrm>
            <a:off x="428596" y="1500174"/>
            <a:ext cx="8229600" cy="1470025"/>
          </a:xfrm>
        </p:spPr>
        <p:txBody>
          <a:bodyPr>
            <a:normAutofit/>
          </a:bodyPr>
          <a:lstStyle/>
          <a:p>
            <a:r>
              <a:rPr lang="pl-PL" sz="3200" b="1" dirty="0" smtClean="0"/>
              <a:t>Obszar Chronionego Krajobrazu Pogórza Ciężkowickiego</a:t>
            </a:r>
            <a:endParaRPr lang="pl-PL" sz="3200" dirty="0">
              <a:latin typeface="Arabic Typesetting" pitchFamily="66" charset="-78"/>
              <a:cs typeface="Arabic Typesetting" pitchFamily="66" charset="-78"/>
            </a:endParaRPr>
          </a:p>
        </p:txBody>
      </p:sp>
      <p:sp>
        <p:nvSpPr>
          <p:cNvPr id="4" name="Prostokąt 3"/>
          <p:cNvSpPr/>
          <p:nvPr/>
        </p:nvSpPr>
        <p:spPr>
          <a:xfrm>
            <a:off x="2428860" y="3500438"/>
            <a:ext cx="6143668" cy="2554545"/>
          </a:xfrm>
          <a:prstGeom prst="rect">
            <a:avLst/>
          </a:prstGeom>
        </p:spPr>
        <p:txBody>
          <a:bodyPr wrap="square">
            <a:spAutoFit/>
          </a:bodyPr>
          <a:lstStyle/>
          <a:p>
            <a:r>
              <a:rPr lang="pl-PL" sz="2000" b="1" dirty="0" smtClean="0">
                <a:solidFill>
                  <a:schemeClr val="bg1"/>
                </a:solidFill>
              </a:rPr>
              <a:t>Obszar Chronionego Krajobrazu Pogórza Ciężkowickiego – obszar chronionego krajobrazu położony na południowym wschodzie województwa małopolskiego. Znajduje się w obrębie Pogórza Ciężkowickiego pomiędzy dolinami Dunajca i Wisłoki. Zajmuje teren o powierzchni 66800 ha i pełni funkcję otuliny Ciężkowicko-Rożnowskiego Parku Krajobrazowego.</a:t>
            </a:r>
          </a:p>
        </p:txBody>
      </p:sp>
    </p:spTree>
  </p:cSld>
  <p:clrMapOvr>
    <a:masterClrMapping/>
  </p:clrMapOvr>
  <p:transition>
    <p:circl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p:txBody>
          <a:bodyPr>
            <a:normAutofit/>
          </a:bodyPr>
          <a:lstStyle/>
          <a:p>
            <a:r>
              <a:rPr lang="pl-PL" sz="1600" dirty="0" smtClean="0"/>
              <a:t>				</a:t>
            </a:r>
            <a:endParaRPr lang="pl-PL" sz="2400" dirty="0">
              <a:latin typeface="Arabic Typesetting" pitchFamily="66" charset="-78"/>
              <a:cs typeface="Arabic Typesetting" pitchFamily="66" charset="-78"/>
            </a:endParaRPr>
          </a:p>
        </p:txBody>
      </p:sp>
      <p:sp>
        <p:nvSpPr>
          <p:cNvPr id="2" name="Tytuł 1"/>
          <p:cNvSpPr>
            <a:spLocks noGrp="1"/>
          </p:cNvSpPr>
          <p:nvPr>
            <p:ph type="ctrTitle"/>
          </p:nvPr>
        </p:nvSpPr>
        <p:spPr/>
        <p:txBody>
          <a:bodyPr>
            <a:normAutofit/>
          </a:bodyPr>
          <a:lstStyle/>
          <a:p>
            <a:r>
              <a:rPr lang="pl-PL" sz="6000" dirty="0" err="1" smtClean="0">
                <a:latin typeface="Arabic Typesetting" pitchFamily="66" charset="-78"/>
                <a:cs typeface="Arabic Typesetting" pitchFamily="66" charset="-78"/>
              </a:rPr>
              <a:t>Stobrawski</a:t>
            </a:r>
            <a:r>
              <a:rPr lang="pl-PL" sz="6000" dirty="0" smtClean="0">
                <a:latin typeface="Arabic Typesetting" pitchFamily="66" charset="-78"/>
                <a:cs typeface="Arabic Typesetting" pitchFamily="66" charset="-78"/>
              </a:rPr>
              <a:t> Park Krajobrazowy</a:t>
            </a:r>
            <a:endParaRPr lang="pl-PL" sz="6000" dirty="0">
              <a:latin typeface="Arabic Typesetting" pitchFamily="66" charset="-78"/>
              <a:cs typeface="Arabic Typesetting" pitchFamily="66" charset="-78"/>
            </a:endParaRPr>
          </a:p>
        </p:txBody>
      </p:sp>
      <p:sp>
        <p:nvSpPr>
          <p:cNvPr id="4" name="Prostokąt 3"/>
          <p:cNvSpPr/>
          <p:nvPr/>
        </p:nvSpPr>
        <p:spPr>
          <a:xfrm>
            <a:off x="2357422" y="3571876"/>
            <a:ext cx="4572000" cy="3323987"/>
          </a:xfrm>
          <a:prstGeom prst="rect">
            <a:avLst/>
          </a:prstGeom>
        </p:spPr>
        <p:txBody>
          <a:bodyPr>
            <a:spAutoFit/>
          </a:bodyPr>
          <a:lstStyle/>
          <a:p>
            <a:r>
              <a:rPr lang="pl-PL" sz="2400" b="1" dirty="0" err="1" smtClean="0">
                <a:latin typeface="Arabic Typesetting" pitchFamily="66" charset="-78"/>
                <a:cs typeface="Arabic Typesetting" pitchFamily="66" charset="-78"/>
              </a:rPr>
              <a:t>Stobrawski</a:t>
            </a:r>
            <a:r>
              <a:rPr lang="pl-PL" sz="2400" b="1" dirty="0" smtClean="0">
                <a:latin typeface="Arabic Typesetting" pitchFamily="66" charset="-78"/>
                <a:cs typeface="Arabic Typesetting" pitchFamily="66" charset="-78"/>
              </a:rPr>
              <a:t> Park Krajobrazowy</a:t>
            </a:r>
            <a:r>
              <a:rPr lang="pl-PL" sz="2400" dirty="0" smtClean="0">
                <a:latin typeface="Arabic Typesetting" pitchFamily="66" charset="-78"/>
                <a:cs typeface="Arabic Typesetting" pitchFamily="66" charset="-78"/>
              </a:rPr>
              <a:t> – park krajobrazowy założony 28 września 1999r. </a:t>
            </a:r>
            <a:r>
              <a:rPr lang="pl-PL" sz="2400" dirty="0" smtClean="0">
                <a:latin typeface="Arabic Typesetting" pitchFamily="66" charset="-78"/>
                <a:cs typeface="Arabic Typesetting" pitchFamily="66" charset="-78"/>
              </a:rPr>
              <a:t/>
            </a:r>
            <a:br>
              <a:rPr lang="pl-PL" sz="2400" dirty="0" smtClean="0">
                <a:latin typeface="Arabic Typesetting" pitchFamily="66" charset="-78"/>
                <a:cs typeface="Arabic Typesetting" pitchFamily="66" charset="-78"/>
              </a:rPr>
            </a:br>
            <a:r>
              <a:rPr lang="pl-PL" sz="2400" dirty="0" smtClean="0">
                <a:latin typeface="Arabic Typesetting" pitchFamily="66" charset="-78"/>
                <a:cs typeface="Arabic Typesetting" pitchFamily="66" charset="-78"/>
              </a:rPr>
              <a:t>i </a:t>
            </a:r>
            <a:r>
              <a:rPr lang="pl-PL" sz="2400" dirty="0" smtClean="0">
                <a:latin typeface="Arabic Typesetting" pitchFamily="66" charset="-78"/>
                <a:cs typeface="Arabic Typesetting" pitchFamily="66" charset="-78"/>
              </a:rPr>
              <a:t>zajmuje powierzchnię 52600 ha. Celem utworzenia </a:t>
            </a:r>
            <a:r>
              <a:rPr lang="pl-PL" sz="2400" dirty="0" err="1" smtClean="0">
                <a:latin typeface="Arabic Typesetting" pitchFamily="66" charset="-78"/>
                <a:cs typeface="Arabic Typesetting" pitchFamily="66" charset="-78"/>
              </a:rPr>
              <a:t>Stobrawskiego</a:t>
            </a:r>
            <a:r>
              <a:rPr lang="pl-PL" sz="2400" dirty="0" smtClean="0">
                <a:latin typeface="Arabic Typesetting" pitchFamily="66" charset="-78"/>
                <a:cs typeface="Arabic Typesetting" pitchFamily="66" charset="-78"/>
              </a:rPr>
              <a:t> Parku Krajobrazowego jest ochrona wielu gatunków zwierząt i roślin</a:t>
            </a:r>
            <a:r>
              <a:rPr lang="pl-PL" sz="2400" dirty="0" smtClean="0">
                <a:latin typeface="Arabic Typesetting" pitchFamily="66" charset="-78"/>
                <a:cs typeface="Arabic Typesetting" pitchFamily="66" charset="-78"/>
              </a:rPr>
              <a:t>.</a:t>
            </a:r>
            <a:br>
              <a:rPr lang="pl-PL" sz="2400" dirty="0" smtClean="0">
                <a:latin typeface="Arabic Typesetting" pitchFamily="66" charset="-78"/>
                <a:cs typeface="Arabic Typesetting" pitchFamily="66" charset="-78"/>
              </a:rPr>
            </a:br>
            <a:r>
              <a:rPr lang="pl-PL" sz="2400" dirty="0" smtClean="0">
                <a:latin typeface="Arabic Typesetting" pitchFamily="66" charset="-78"/>
                <a:cs typeface="Arabic Typesetting" pitchFamily="66" charset="-78"/>
              </a:rPr>
              <a:t> </a:t>
            </a:r>
            <a:r>
              <a:rPr lang="pl-PL" sz="2400" dirty="0" smtClean="0">
                <a:latin typeface="Arabic Typesetting" pitchFamily="66" charset="-78"/>
                <a:cs typeface="Arabic Typesetting" pitchFamily="66" charset="-78"/>
              </a:rPr>
              <a:t>Na jego terenie zlokalizowane zostały ostoje ptactwa wodno-błotnego pod nazwą "Dolina Środkowej Odry".</a:t>
            </a:r>
          </a:p>
          <a:p>
            <a:endParaRPr lang="pl-PL" dirty="0"/>
          </a:p>
        </p:txBody>
      </p:sp>
    </p:spTree>
  </p:cSld>
  <p:clrMapOvr>
    <a:masterClrMapping/>
  </p:clrMapOvr>
  <p:transition>
    <p:circl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p:txBody>
          <a:bodyPr>
            <a:normAutofit/>
          </a:bodyPr>
          <a:lstStyle/>
          <a:p>
            <a:r>
              <a:rPr lang="pl-PL" sz="1600" dirty="0" smtClean="0"/>
              <a:t>				</a:t>
            </a:r>
            <a:endParaRPr lang="pl-PL" sz="2400" dirty="0">
              <a:latin typeface="Arabic Typesetting" pitchFamily="66" charset="-78"/>
              <a:cs typeface="Arabic Typesetting" pitchFamily="66" charset="-78"/>
            </a:endParaRPr>
          </a:p>
        </p:txBody>
      </p:sp>
      <p:sp>
        <p:nvSpPr>
          <p:cNvPr id="2" name="Tytuł 1"/>
          <p:cNvSpPr>
            <a:spLocks noGrp="1"/>
          </p:cNvSpPr>
          <p:nvPr>
            <p:ph type="ctrTitle"/>
          </p:nvPr>
        </p:nvSpPr>
        <p:spPr/>
        <p:txBody>
          <a:bodyPr>
            <a:normAutofit/>
          </a:bodyPr>
          <a:lstStyle/>
          <a:p>
            <a:endParaRPr lang="pl-PL" sz="6000" dirty="0">
              <a:latin typeface="Arabic Typesetting" pitchFamily="66" charset="-78"/>
              <a:cs typeface="Arabic Typesetting" pitchFamily="66" charset="-78"/>
            </a:endParaRPr>
          </a:p>
        </p:txBody>
      </p:sp>
      <p:pic>
        <p:nvPicPr>
          <p:cNvPr id="3074" name="Picture 2" descr="http://spk.zopk.pl/images/stories/zdjecia/mapa%20spk.jpg"/>
          <p:cNvPicPr>
            <a:picLocks noChangeAspect="1" noChangeArrowheads="1"/>
          </p:cNvPicPr>
          <p:nvPr/>
        </p:nvPicPr>
        <p:blipFill>
          <a:blip r:embed="rId2"/>
          <a:srcRect/>
          <a:stretch>
            <a:fillRect/>
          </a:stretch>
        </p:blipFill>
        <p:spPr bwMode="auto">
          <a:xfrm>
            <a:off x="-1" y="0"/>
            <a:ext cx="9814669" cy="6858000"/>
          </a:xfrm>
          <a:prstGeom prst="rect">
            <a:avLst/>
          </a:prstGeom>
          <a:noFill/>
        </p:spPr>
      </p:pic>
    </p:spTree>
  </p:cSld>
  <p:clrMapOvr>
    <a:masterClrMapping/>
  </p:clrMapOvr>
  <p:transition>
    <p:circl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p:txBody>
          <a:bodyPr>
            <a:normAutofit/>
          </a:bodyPr>
          <a:lstStyle/>
          <a:p>
            <a:r>
              <a:rPr lang="pl-PL" sz="1600" dirty="0" smtClean="0"/>
              <a:t>				</a:t>
            </a:r>
            <a:endParaRPr lang="pl-PL" sz="2400" dirty="0">
              <a:latin typeface="Arabic Typesetting" pitchFamily="66" charset="-78"/>
              <a:cs typeface="Arabic Typesetting" pitchFamily="66" charset="-78"/>
            </a:endParaRPr>
          </a:p>
        </p:txBody>
      </p:sp>
      <p:sp>
        <p:nvSpPr>
          <p:cNvPr id="2" name="Tytuł 1"/>
          <p:cNvSpPr>
            <a:spLocks noGrp="1"/>
          </p:cNvSpPr>
          <p:nvPr>
            <p:ph type="ctrTitle"/>
          </p:nvPr>
        </p:nvSpPr>
        <p:spPr/>
        <p:txBody>
          <a:bodyPr>
            <a:normAutofit fontScale="90000"/>
          </a:bodyPr>
          <a:lstStyle/>
          <a:p>
            <a:r>
              <a:rPr lang="pl-PL" sz="6000" dirty="0" smtClean="0">
                <a:latin typeface="Arabic Typesetting" pitchFamily="66" charset="-78"/>
                <a:cs typeface="Arabic Typesetting" pitchFamily="66" charset="-78"/>
              </a:rPr>
              <a:t>Zwierzęta w </a:t>
            </a:r>
            <a:r>
              <a:rPr lang="pl-PL" sz="6000" dirty="0" err="1" smtClean="0">
                <a:latin typeface="Arabic Typesetting" pitchFamily="66" charset="-78"/>
                <a:cs typeface="Arabic Typesetting" pitchFamily="66" charset="-78"/>
              </a:rPr>
              <a:t>Stobrawskim</a:t>
            </a:r>
            <a:r>
              <a:rPr lang="pl-PL" sz="6000" dirty="0" smtClean="0">
                <a:latin typeface="Arabic Typesetting" pitchFamily="66" charset="-78"/>
                <a:cs typeface="Arabic Typesetting" pitchFamily="66" charset="-78"/>
              </a:rPr>
              <a:t> Parku Krajobrazowym</a:t>
            </a:r>
            <a:endParaRPr lang="pl-PL" sz="6000" dirty="0">
              <a:latin typeface="Arabic Typesetting" pitchFamily="66" charset="-78"/>
              <a:cs typeface="Arabic Typesetting" pitchFamily="66" charset="-78"/>
            </a:endParaRPr>
          </a:p>
        </p:txBody>
      </p:sp>
    </p:spTree>
  </p:cSld>
  <p:clrMapOvr>
    <a:masterClrMapping/>
  </p:clrMapOvr>
  <p:transition>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p:txBody>
          <a:bodyPr>
            <a:noAutofit/>
          </a:bodyPr>
          <a:lstStyle/>
          <a:p>
            <a:r>
              <a:rPr lang="pl-PL" sz="2400" dirty="0" smtClean="0">
                <a:solidFill>
                  <a:schemeClr val="tx1"/>
                </a:solidFill>
                <a:latin typeface="Arabic Typesetting" pitchFamily="66" charset="-78"/>
                <a:cs typeface="Arabic Typesetting" pitchFamily="66" charset="-78"/>
              </a:rPr>
              <a:t>Celem ochrony przyrody w Polsce jest zachowanie różnorodności biologicznej, zachowanie dziedzictwa geologicznego, zapewnienie ciągłości istnienia gatunków i stabilności ekosystemów, kształtowanie właściwych postaw człowieka wobec przyrody, a także przywracanie do stanu właściwego zasobów i składników przyrody. Ustawa o ochronie przyrody z 16 października 1991 roku cele ochrony przyrody definiuje jako </a:t>
            </a:r>
            <a:r>
              <a:rPr lang="pl-PL" sz="2400" i="1" dirty="0" smtClean="0">
                <a:solidFill>
                  <a:schemeClr val="tx1"/>
                </a:solidFill>
                <a:latin typeface="Arabic Typesetting" pitchFamily="66" charset="-78"/>
                <a:cs typeface="Arabic Typesetting" pitchFamily="66" charset="-78"/>
              </a:rPr>
              <a:t>zachowanie, właściwe wykorzystanie oraz odnawianie zasobów </a:t>
            </a:r>
            <a:r>
              <a:rPr lang="pl-PL" sz="2400" i="1" dirty="0" smtClean="0">
                <a:solidFill>
                  <a:schemeClr val="tx1"/>
                </a:solidFill>
                <a:latin typeface="Arabic Typesetting" pitchFamily="66" charset="-78"/>
                <a:cs typeface="Arabic Typesetting" pitchFamily="66" charset="-78"/>
              </a:rPr>
              <a:t/>
            </a:r>
            <a:br>
              <a:rPr lang="pl-PL" sz="2400" i="1" dirty="0" smtClean="0">
                <a:solidFill>
                  <a:schemeClr val="tx1"/>
                </a:solidFill>
                <a:latin typeface="Arabic Typesetting" pitchFamily="66" charset="-78"/>
                <a:cs typeface="Arabic Typesetting" pitchFamily="66" charset="-78"/>
              </a:rPr>
            </a:br>
            <a:r>
              <a:rPr lang="pl-PL" sz="2400" i="1" dirty="0" smtClean="0">
                <a:solidFill>
                  <a:schemeClr val="tx1"/>
                </a:solidFill>
                <a:latin typeface="Arabic Typesetting" pitchFamily="66" charset="-78"/>
                <a:cs typeface="Arabic Typesetting" pitchFamily="66" charset="-78"/>
              </a:rPr>
              <a:t>i </a:t>
            </a:r>
            <a:r>
              <a:rPr lang="pl-PL" sz="2400" i="1" dirty="0" smtClean="0">
                <a:solidFill>
                  <a:schemeClr val="tx1"/>
                </a:solidFill>
                <a:latin typeface="Arabic Typesetting" pitchFamily="66" charset="-78"/>
                <a:cs typeface="Arabic Typesetting" pitchFamily="66" charset="-78"/>
              </a:rPr>
              <a:t>składników przyrody, w szczególności dziko występujących roślin </a:t>
            </a:r>
            <a:r>
              <a:rPr lang="pl-PL" sz="2400" i="1" dirty="0" smtClean="0">
                <a:solidFill>
                  <a:schemeClr val="tx1"/>
                </a:solidFill>
                <a:latin typeface="Arabic Typesetting" pitchFamily="66" charset="-78"/>
                <a:cs typeface="Arabic Typesetting" pitchFamily="66" charset="-78"/>
              </a:rPr>
              <a:t/>
            </a:r>
            <a:br>
              <a:rPr lang="pl-PL" sz="2400" i="1" dirty="0" smtClean="0">
                <a:solidFill>
                  <a:schemeClr val="tx1"/>
                </a:solidFill>
                <a:latin typeface="Arabic Typesetting" pitchFamily="66" charset="-78"/>
                <a:cs typeface="Arabic Typesetting" pitchFamily="66" charset="-78"/>
              </a:rPr>
            </a:br>
            <a:r>
              <a:rPr lang="pl-PL" sz="2400" i="1" dirty="0" smtClean="0">
                <a:solidFill>
                  <a:schemeClr val="tx1"/>
                </a:solidFill>
                <a:latin typeface="Arabic Typesetting" pitchFamily="66" charset="-78"/>
                <a:cs typeface="Arabic Typesetting" pitchFamily="66" charset="-78"/>
              </a:rPr>
              <a:t>i </a:t>
            </a:r>
            <a:r>
              <a:rPr lang="pl-PL" sz="2400" i="1" dirty="0" smtClean="0">
                <a:solidFill>
                  <a:schemeClr val="tx1"/>
                </a:solidFill>
                <a:latin typeface="Arabic Typesetting" pitchFamily="66" charset="-78"/>
                <a:cs typeface="Arabic Typesetting" pitchFamily="66" charset="-78"/>
              </a:rPr>
              <a:t>zwierząt oraz kompleksów przyrodniczych i ekosystemów</a:t>
            </a:r>
            <a:r>
              <a:rPr lang="pl-PL" sz="2400" dirty="0" smtClean="0">
                <a:solidFill>
                  <a:schemeClr val="tx1"/>
                </a:solidFill>
                <a:latin typeface="Arabic Typesetting" pitchFamily="66" charset="-78"/>
                <a:cs typeface="Arabic Typesetting" pitchFamily="66" charset="-78"/>
              </a:rPr>
              <a:t>. </a:t>
            </a:r>
            <a:endParaRPr lang="pl-PL" sz="2400" dirty="0">
              <a:solidFill>
                <a:schemeClr val="tx1"/>
              </a:solidFill>
              <a:latin typeface="Arabic Typesetting" pitchFamily="66" charset="-78"/>
              <a:cs typeface="Arabic Typesetting" pitchFamily="66" charset="-78"/>
            </a:endParaRPr>
          </a:p>
        </p:txBody>
      </p:sp>
      <p:sp>
        <p:nvSpPr>
          <p:cNvPr id="2" name="Tytuł 1"/>
          <p:cNvSpPr>
            <a:spLocks noGrp="1"/>
          </p:cNvSpPr>
          <p:nvPr>
            <p:ph type="ctrTitle"/>
          </p:nvPr>
        </p:nvSpPr>
        <p:spPr/>
        <p:txBody>
          <a:bodyPr>
            <a:normAutofit/>
          </a:bodyPr>
          <a:lstStyle/>
          <a:p>
            <a:r>
              <a:rPr lang="pl-PL" sz="6000" dirty="0" smtClean="0">
                <a:latin typeface="Arabic Typesetting" pitchFamily="66" charset="-78"/>
                <a:cs typeface="Arabic Typesetting" pitchFamily="66" charset="-78"/>
              </a:rPr>
              <a:t>Cele ochrony przyrody</a:t>
            </a:r>
            <a:endParaRPr lang="pl-PL" sz="6000" dirty="0">
              <a:latin typeface="Arabic Typesetting" pitchFamily="66" charset="-78"/>
              <a:cs typeface="Arabic Typesetting" pitchFamily="66" charset="-78"/>
            </a:endParaRPr>
          </a:p>
        </p:txBody>
      </p:sp>
    </p:spTree>
  </p:cSld>
  <p:clrMapOvr>
    <a:masterClrMapping/>
  </p:clrMapOvr>
  <p:transition>
    <p:circl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1371600" y="357166"/>
            <a:ext cx="7772400" cy="4572000"/>
          </a:xfrm>
        </p:spPr>
        <p:txBody>
          <a:bodyPr>
            <a:normAutofit/>
          </a:bodyPr>
          <a:lstStyle/>
          <a:p>
            <a:r>
              <a:rPr lang="pl-PL" sz="1800" dirty="0" smtClean="0">
                <a:latin typeface="Arabic Typesetting" pitchFamily="66" charset="-78"/>
                <a:cs typeface="Arabic Typesetting" pitchFamily="66" charset="-78"/>
              </a:rPr>
              <a:t> </a:t>
            </a:r>
          </a:p>
          <a:p>
            <a:pPr lvl="7" algn="just"/>
            <a:r>
              <a:rPr lang="pl-PL" sz="2000" dirty="0" smtClean="0">
                <a:solidFill>
                  <a:schemeClr val="accent2">
                    <a:lumMod val="50000"/>
                  </a:schemeClr>
                </a:solidFill>
                <a:latin typeface="Arabic Typesetting" pitchFamily="66" charset="-78"/>
                <a:cs typeface="Arabic Typesetting" pitchFamily="66" charset="-78"/>
              </a:rPr>
              <a:t>Zwinka to najbardziej rozpowszechniony w Polsce i w Europie gatunek jaszczurki. </a:t>
            </a:r>
            <a:r>
              <a:rPr lang="pl-PL" sz="2000" dirty="0" smtClean="0">
                <a:solidFill>
                  <a:schemeClr val="accent2">
                    <a:lumMod val="50000"/>
                  </a:schemeClr>
                </a:solidFill>
                <a:latin typeface="Arabic Typesetting" pitchFamily="66" charset="-78"/>
                <a:cs typeface="Arabic Typesetting" pitchFamily="66" charset="-78"/>
              </a:rPr>
              <a:t>Występuje </a:t>
            </a:r>
            <a:r>
              <a:rPr lang="pl-PL" sz="2000" dirty="0" smtClean="0">
                <a:solidFill>
                  <a:schemeClr val="accent2">
                    <a:lumMod val="50000"/>
                  </a:schemeClr>
                </a:solidFill>
                <a:latin typeface="Arabic Typesetting" pitchFamily="66" charset="-78"/>
                <a:cs typeface="Arabic Typesetting" pitchFamily="66" charset="-78"/>
              </a:rPr>
              <a:t>u niej wyraźny dymorfizm płciowy – na wiosnę, </a:t>
            </a:r>
            <a:r>
              <a:rPr lang="pl-PL" sz="2000" dirty="0" smtClean="0">
                <a:solidFill>
                  <a:schemeClr val="accent2">
                    <a:lumMod val="50000"/>
                  </a:schemeClr>
                </a:solidFill>
                <a:latin typeface="Arabic Typesetting" pitchFamily="66" charset="-78"/>
                <a:cs typeface="Arabic Typesetting" pitchFamily="66" charset="-78"/>
              </a:rPr>
              <a:t/>
            </a:r>
            <a:br>
              <a:rPr lang="pl-PL" sz="2000" dirty="0" smtClean="0">
                <a:solidFill>
                  <a:schemeClr val="accent2">
                    <a:lumMod val="50000"/>
                  </a:schemeClr>
                </a:solidFill>
                <a:latin typeface="Arabic Typesetting" pitchFamily="66" charset="-78"/>
                <a:cs typeface="Arabic Typesetting" pitchFamily="66" charset="-78"/>
              </a:rPr>
            </a:br>
            <a:r>
              <a:rPr lang="pl-PL" sz="2000" dirty="0" smtClean="0">
                <a:solidFill>
                  <a:schemeClr val="accent2">
                    <a:lumMod val="50000"/>
                  </a:schemeClr>
                </a:solidFill>
                <a:latin typeface="Arabic Typesetting" pitchFamily="66" charset="-78"/>
                <a:cs typeface="Arabic Typesetting" pitchFamily="66" charset="-78"/>
              </a:rPr>
              <a:t>w </a:t>
            </a:r>
            <a:r>
              <a:rPr lang="pl-PL" sz="2000" dirty="0" smtClean="0">
                <a:solidFill>
                  <a:schemeClr val="accent2">
                    <a:lumMod val="50000"/>
                  </a:schemeClr>
                </a:solidFill>
                <a:latin typeface="Arabic Typesetting" pitchFamily="66" charset="-78"/>
                <a:cs typeface="Arabic Typesetting" pitchFamily="66" charset="-78"/>
              </a:rPr>
              <a:t>okresie godowym, samce mają jaskrawe, zielone boki ciała, natomiast samice przez cały rok pozostają brązowo-szare. Ubarwienie u tych jaszczurek może być bardzo zmienne. Jaszczurki zwinki są </a:t>
            </a:r>
            <a:r>
              <a:rPr lang="pl-PL" sz="2000" dirty="0" smtClean="0">
                <a:solidFill>
                  <a:schemeClr val="accent2">
                    <a:lumMod val="50000"/>
                  </a:schemeClr>
                </a:solidFill>
                <a:latin typeface="Arabic Typesetting" pitchFamily="66" charset="-78"/>
                <a:cs typeface="Arabic Typesetting" pitchFamily="66" charset="-78"/>
              </a:rPr>
              <a:t>większe</a:t>
            </a:r>
            <a:br>
              <a:rPr lang="pl-PL" sz="2000" dirty="0" smtClean="0">
                <a:solidFill>
                  <a:schemeClr val="accent2">
                    <a:lumMod val="50000"/>
                  </a:schemeClr>
                </a:solidFill>
                <a:latin typeface="Arabic Typesetting" pitchFamily="66" charset="-78"/>
                <a:cs typeface="Arabic Typesetting" pitchFamily="66" charset="-78"/>
              </a:rPr>
            </a:br>
            <a:r>
              <a:rPr lang="pl-PL" sz="2000" dirty="0" smtClean="0">
                <a:solidFill>
                  <a:schemeClr val="accent2">
                    <a:lumMod val="50000"/>
                  </a:schemeClr>
                </a:solidFill>
                <a:latin typeface="Arabic Typesetting" pitchFamily="66" charset="-78"/>
                <a:cs typeface="Arabic Typesetting" pitchFamily="66" charset="-78"/>
              </a:rPr>
              <a:t> </a:t>
            </a:r>
            <a:r>
              <a:rPr lang="pl-PL" sz="2000" dirty="0" smtClean="0">
                <a:solidFill>
                  <a:schemeClr val="accent2">
                    <a:lumMod val="50000"/>
                  </a:schemeClr>
                </a:solidFill>
                <a:latin typeface="Arabic Typesetting" pitchFamily="66" charset="-78"/>
                <a:cs typeface="Arabic Typesetting" pitchFamily="66" charset="-78"/>
              </a:rPr>
              <a:t>i bardziej masywnie zbudowane od jaszczurek żyworodnych. </a:t>
            </a:r>
            <a:r>
              <a:rPr lang="pl-PL" sz="2000" dirty="0" smtClean="0">
                <a:solidFill>
                  <a:schemeClr val="accent2">
                    <a:lumMod val="50000"/>
                  </a:schemeClr>
                </a:solidFill>
                <a:latin typeface="Arabic Typesetting" pitchFamily="66" charset="-78"/>
                <a:cs typeface="Arabic Typesetting" pitchFamily="66" charset="-78"/>
              </a:rPr>
              <a:t/>
            </a:r>
            <a:br>
              <a:rPr lang="pl-PL" sz="2000" dirty="0" smtClean="0">
                <a:solidFill>
                  <a:schemeClr val="accent2">
                    <a:lumMod val="50000"/>
                  </a:schemeClr>
                </a:solidFill>
                <a:latin typeface="Arabic Typesetting" pitchFamily="66" charset="-78"/>
                <a:cs typeface="Arabic Typesetting" pitchFamily="66" charset="-78"/>
              </a:rPr>
            </a:br>
            <a:r>
              <a:rPr lang="pl-PL" sz="2000" dirty="0" smtClean="0">
                <a:solidFill>
                  <a:schemeClr val="accent2">
                    <a:lumMod val="50000"/>
                  </a:schemeClr>
                </a:solidFill>
                <a:latin typeface="Arabic Typesetting" pitchFamily="66" charset="-78"/>
                <a:cs typeface="Arabic Typesetting" pitchFamily="66" charset="-78"/>
              </a:rPr>
              <a:t>W </a:t>
            </a:r>
            <a:r>
              <a:rPr lang="pl-PL" sz="2000" dirty="0" smtClean="0">
                <a:solidFill>
                  <a:schemeClr val="accent2">
                    <a:lumMod val="50000"/>
                  </a:schemeClr>
                </a:solidFill>
                <a:latin typeface="Arabic Typesetting" pitchFamily="66" charset="-78"/>
                <a:cs typeface="Arabic Typesetting" pitchFamily="66" charset="-78"/>
              </a:rPr>
              <a:t>przeciwieństwie do nich, składają jaja. </a:t>
            </a:r>
          </a:p>
          <a:p>
            <a:pPr lvl="8" algn="just">
              <a:buNone/>
            </a:pPr>
            <a:r>
              <a:rPr lang="pl-PL" sz="2000" dirty="0" smtClean="0">
                <a:solidFill>
                  <a:schemeClr val="accent2">
                    <a:lumMod val="50000"/>
                  </a:schemeClr>
                </a:solidFill>
                <a:latin typeface="Arabic Typesetting" pitchFamily="66" charset="-78"/>
                <a:cs typeface="Arabic Typesetting" pitchFamily="66" charset="-78"/>
              </a:rPr>
              <a:t>Na terenie Parku jaszczurka zwinka jest bardzo pospolita, i często możemy ją spotkać </a:t>
            </a:r>
            <a:r>
              <a:rPr lang="pl-PL" sz="2000" dirty="0" smtClean="0">
                <a:solidFill>
                  <a:schemeClr val="accent2">
                    <a:lumMod val="50000"/>
                  </a:schemeClr>
                </a:solidFill>
                <a:latin typeface="Arabic Typesetting" pitchFamily="66" charset="-78"/>
                <a:cs typeface="Arabic Typesetting" pitchFamily="66" charset="-78"/>
              </a:rPr>
              <a:t>na łąkach </a:t>
            </a:r>
            <a:r>
              <a:rPr lang="pl-PL" sz="2000" dirty="0" smtClean="0">
                <a:solidFill>
                  <a:schemeClr val="accent2">
                    <a:lumMod val="50000"/>
                  </a:schemeClr>
                </a:solidFill>
                <a:latin typeface="Arabic Typesetting" pitchFamily="66" charset="-78"/>
                <a:cs typeface="Arabic Typesetting" pitchFamily="66" charset="-78"/>
              </a:rPr>
              <a:t>i na poboczach leśnych dróg, gdzie się wygrzewa.</a:t>
            </a:r>
          </a:p>
          <a:p>
            <a:endParaRPr lang="pl-PL" sz="1800" dirty="0">
              <a:latin typeface="Arabic Typesetting" pitchFamily="66" charset="-78"/>
              <a:cs typeface="Arabic Typesetting" pitchFamily="66" charset="-78"/>
            </a:endParaRPr>
          </a:p>
        </p:txBody>
      </p:sp>
      <p:sp>
        <p:nvSpPr>
          <p:cNvPr id="45057" name="Rectangle 1"/>
          <p:cNvSpPr>
            <a:spLocks noChangeArrowheads="1"/>
          </p:cNvSpPr>
          <p:nvPr/>
        </p:nvSpPr>
        <p:spPr bwMode="auto">
          <a:xfrm>
            <a:off x="3500430" y="3071810"/>
            <a:ext cx="4714876" cy="33085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800" b="0" i="0" u="none" strike="noStrike" cap="none" normalizeH="0" baseline="0" dirty="0" smtClean="0">
                <a:ln>
                  <a:noFill/>
                </a:ln>
                <a:solidFill>
                  <a:schemeClr val="tx1"/>
                </a:solidFill>
                <a:effectLst/>
                <a:latin typeface="Arial" pitchFamily="34" charset="0"/>
                <a:cs typeface="Arial" pitchFamily="34" charset="0"/>
                <a:hlinkClick r:id="rId2" tooltip="Image"/>
              </a:rPr>
              <a:t>  </a:t>
            </a:r>
            <a:r>
              <a:rPr kumimoji="0" lang="pl-PL" sz="6900" b="0" i="0" u="none" strike="noStrike" cap="none" normalizeH="0" baseline="0" dirty="0" smtClean="0">
                <a:ln>
                  <a:noFill/>
                </a:ln>
                <a:solidFill>
                  <a:schemeClr val="tx1"/>
                </a:solidFill>
                <a:effectLst/>
                <a:latin typeface="Arial" pitchFamily="34" charset="0"/>
                <a:cs typeface="Arial" pitchFamily="34" charset="0"/>
              </a:rPr>
              <a:t> </a:t>
            </a: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l-PL" sz="1800" b="0" i="0" u="none" strike="noStrike" cap="none" normalizeH="0" baseline="0" dirty="0" smtClean="0">
                <a:ln>
                  <a:noFill/>
                </a:ln>
                <a:solidFill>
                  <a:schemeClr val="tx1"/>
                </a:solidFill>
                <a:effectLst/>
                <a:latin typeface="Arial" pitchFamily="34" charset="0"/>
                <a:cs typeface="Arial" pitchFamily="34" charset="0"/>
              </a:rPr>
              <a:t>   </a:t>
            </a:r>
            <a:r>
              <a:rPr kumimoji="0" lang="pl-PL" sz="2000" b="0" i="0" u="none" strike="noStrike" cap="none" normalizeH="0" baseline="0" dirty="0" smtClean="0">
                <a:ln>
                  <a:noFill/>
                </a:ln>
                <a:solidFill>
                  <a:schemeClr val="tx1"/>
                </a:solidFill>
                <a:effectLst/>
                <a:latin typeface="Arial" pitchFamily="34" charset="0"/>
                <a:cs typeface="Arial" pitchFamily="34" charset="0"/>
              </a:rPr>
              <a:t> </a:t>
            </a:r>
            <a:r>
              <a:rPr kumimoji="0" lang="pl-PL" sz="2000" b="0" i="0" u="none" strike="noStrike" cap="none" normalizeH="0" baseline="0" dirty="0" smtClean="0">
                <a:ln>
                  <a:noFill/>
                </a:ln>
                <a:solidFill>
                  <a:schemeClr val="tx1"/>
                </a:solidFill>
                <a:effectLst/>
                <a:latin typeface="Arabic Typesetting" pitchFamily="66" charset="-78"/>
                <a:cs typeface="Arabic Typesetting" pitchFamily="66" charset="-78"/>
              </a:rPr>
              <a:t>Owad ten na pierwszy rzut oka przypomina zwykłą muchę, posiada jednak ciekawy tryb życia. Larwy rączycy są </a:t>
            </a:r>
            <a:r>
              <a:rPr kumimoji="0" lang="pl-PL" sz="2000" b="0" i="0" u="none" strike="noStrike" cap="none" normalizeH="0" baseline="0" dirty="0" err="1" smtClean="0">
                <a:ln>
                  <a:noFill/>
                </a:ln>
                <a:solidFill>
                  <a:schemeClr val="tx1"/>
                </a:solidFill>
                <a:effectLst/>
                <a:latin typeface="Arabic Typesetting" pitchFamily="66" charset="-78"/>
                <a:cs typeface="Arabic Typesetting" pitchFamily="66" charset="-78"/>
              </a:rPr>
              <a:t>parazytoidami</a:t>
            </a:r>
            <a:r>
              <a:rPr kumimoji="0" lang="pl-PL" sz="2000" b="0" i="0" u="none" strike="noStrike" cap="none" normalizeH="0" baseline="0" dirty="0" smtClean="0">
                <a:ln>
                  <a:noFill/>
                </a:ln>
                <a:solidFill>
                  <a:schemeClr val="tx1"/>
                </a:solidFill>
                <a:effectLst/>
                <a:latin typeface="Arabic Typesetting" pitchFamily="66" charset="-78"/>
                <a:cs typeface="Arabic Typesetting" pitchFamily="66" charset="-78"/>
              </a:rPr>
              <a:t> czyli pasożytami wewnętrznymi gąsienic motyli. Samica składa jaja na liściach, a wylęgłe z nich larwy czekają na nadejście gąsienicy, po czym wwiercają się w nią</a:t>
            </a:r>
            <a:br>
              <a:rPr kumimoji="0" lang="pl-PL" sz="2000" b="0" i="0" u="none" strike="noStrike" cap="none" normalizeH="0" baseline="0" dirty="0" smtClean="0">
                <a:ln>
                  <a:noFill/>
                </a:ln>
                <a:solidFill>
                  <a:schemeClr val="tx1"/>
                </a:solidFill>
                <a:effectLst/>
                <a:latin typeface="Arabic Typesetting" pitchFamily="66" charset="-78"/>
                <a:cs typeface="Arabic Typesetting" pitchFamily="66" charset="-78"/>
              </a:rPr>
            </a:br>
            <a:r>
              <a:rPr kumimoji="0" lang="pl-PL" sz="2000" b="0" i="0" u="none" strike="noStrike" cap="none" normalizeH="0" baseline="0" dirty="0" smtClean="0">
                <a:ln>
                  <a:noFill/>
                </a:ln>
                <a:solidFill>
                  <a:schemeClr val="tx1"/>
                </a:solidFill>
                <a:effectLst/>
                <a:latin typeface="Arabic Typesetting" pitchFamily="66" charset="-78"/>
                <a:cs typeface="Arabic Typesetting" pitchFamily="66" charset="-78"/>
              </a:rPr>
              <a:t> i stopniowo wyjadają od środka. Po zakończeniu rozwoju przepoczwarzają się na szczątkach swojej ofiary. </a:t>
            </a:r>
          </a:p>
        </p:txBody>
      </p:sp>
      <p:pic>
        <p:nvPicPr>
          <p:cNvPr id="45058" name="Picture 2" descr="Image">
            <a:hlinkClick r:id="rId2" tooltip="Image"/>
          </p:cNvPr>
          <p:cNvPicPr>
            <a:picLocks noChangeAspect="1" noChangeArrowheads="1"/>
          </p:cNvPicPr>
          <p:nvPr/>
        </p:nvPicPr>
        <p:blipFill>
          <a:blip r:embed="rId3"/>
          <a:srcRect/>
          <a:stretch>
            <a:fillRect/>
          </a:stretch>
        </p:blipFill>
        <p:spPr bwMode="auto">
          <a:xfrm>
            <a:off x="642910" y="4143380"/>
            <a:ext cx="2236320" cy="1714512"/>
          </a:xfrm>
          <a:prstGeom prst="rect">
            <a:avLst/>
          </a:prstGeom>
          <a:noFill/>
        </p:spPr>
      </p:pic>
      <p:pic>
        <p:nvPicPr>
          <p:cNvPr id="45060" name="Picture 4" descr="Image">
            <a:hlinkClick r:id="rId4" tooltip="Image"/>
          </p:cNvPr>
          <p:cNvPicPr>
            <a:picLocks noChangeAspect="1" noChangeArrowheads="1"/>
          </p:cNvPicPr>
          <p:nvPr/>
        </p:nvPicPr>
        <p:blipFill>
          <a:blip r:embed="rId5"/>
          <a:srcRect/>
          <a:stretch>
            <a:fillRect/>
          </a:stretch>
        </p:blipFill>
        <p:spPr bwMode="auto">
          <a:xfrm>
            <a:off x="500034" y="1142984"/>
            <a:ext cx="2143130" cy="1428753"/>
          </a:xfrm>
          <a:prstGeom prst="rect">
            <a:avLst/>
          </a:prstGeom>
          <a:noFill/>
        </p:spPr>
      </p:pic>
    </p:spTree>
  </p:cSld>
  <p:clrMapOvr>
    <a:masterClrMapping/>
  </p:clrMapOvr>
  <p:transition>
    <p:circl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Zwierzęta chronione w </a:t>
            </a:r>
            <a:r>
              <a:rPr lang="pl-PL" dirty="0" err="1" smtClean="0"/>
              <a:t>Stobrawskim</a:t>
            </a:r>
            <a:r>
              <a:rPr lang="pl-PL" dirty="0" smtClean="0"/>
              <a:t> Parku Krajobrazowym</a:t>
            </a:r>
            <a:endParaRPr lang="pl-PL" dirty="0"/>
          </a:p>
        </p:txBody>
      </p:sp>
      <p:sp>
        <p:nvSpPr>
          <p:cNvPr id="3" name="Symbol zastępczy zawartości 2"/>
          <p:cNvSpPr>
            <a:spLocks noGrp="1"/>
          </p:cNvSpPr>
          <p:nvPr>
            <p:ph sz="quarter" idx="1"/>
          </p:nvPr>
        </p:nvSpPr>
        <p:spPr/>
        <p:txBody>
          <a:bodyPr>
            <a:normAutofit fontScale="25000" lnSpcReduction="20000"/>
          </a:bodyPr>
          <a:lstStyle/>
          <a:p>
            <a:r>
              <a:rPr lang="pl-PL" sz="8000" dirty="0" smtClean="0">
                <a:latin typeface="Arabic Typesetting" pitchFamily="66" charset="-78"/>
                <a:cs typeface="Arabic Typesetting" pitchFamily="66" charset="-78"/>
              </a:rPr>
              <a:t>Na terenie </a:t>
            </a:r>
            <a:r>
              <a:rPr lang="pl-PL" sz="8000" dirty="0" err="1" smtClean="0">
                <a:latin typeface="Arabic Typesetting" pitchFamily="66" charset="-78"/>
                <a:cs typeface="Arabic Typesetting" pitchFamily="66" charset="-78"/>
              </a:rPr>
              <a:t>Stobrawskiego</a:t>
            </a:r>
            <a:r>
              <a:rPr lang="pl-PL" sz="8000" dirty="0" smtClean="0">
                <a:latin typeface="Arabic Typesetting" pitchFamily="66" charset="-78"/>
                <a:cs typeface="Arabic Typesetting" pitchFamily="66" charset="-78"/>
              </a:rPr>
              <a:t> </a:t>
            </a:r>
            <a:r>
              <a:rPr lang="pl-PL" sz="8000" dirty="0" smtClean="0">
                <a:latin typeface="Arabic Typesetting" pitchFamily="66" charset="-78"/>
                <a:cs typeface="Arabic Typesetting" pitchFamily="66" charset="-78"/>
              </a:rPr>
              <a:t>Parku Krajobrazowego stwierdzono </a:t>
            </a:r>
            <a:r>
              <a:rPr lang="pl-PL" sz="8000" dirty="0" smtClean="0">
                <a:latin typeface="Arabic Typesetting" pitchFamily="66" charset="-78"/>
                <a:cs typeface="Arabic Typesetting" pitchFamily="66" charset="-78"/>
              </a:rPr>
              <a:t>około </a:t>
            </a:r>
            <a:r>
              <a:rPr lang="pl-PL" sz="8000" b="1" dirty="0" smtClean="0">
                <a:latin typeface="Arabic Typesetting" pitchFamily="66" charset="-78"/>
                <a:cs typeface="Arabic Typesetting" pitchFamily="66" charset="-78"/>
              </a:rPr>
              <a:t>250</a:t>
            </a:r>
            <a:r>
              <a:rPr lang="pl-PL" sz="8000" dirty="0" smtClean="0">
                <a:latin typeface="Arabic Typesetting" pitchFamily="66" charset="-78"/>
                <a:cs typeface="Arabic Typesetting" pitchFamily="66" charset="-78"/>
              </a:rPr>
              <a:t> chronionych gatunków zwierząt, w tym </a:t>
            </a:r>
            <a:r>
              <a:rPr lang="pl-PL" sz="8000" b="1" dirty="0" smtClean="0">
                <a:latin typeface="Arabic Typesetting" pitchFamily="66" charset="-78"/>
                <a:cs typeface="Arabic Typesetting" pitchFamily="66" charset="-78"/>
              </a:rPr>
              <a:t>165</a:t>
            </a:r>
            <a:r>
              <a:rPr lang="pl-PL" sz="8000" dirty="0" smtClean="0">
                <a:latin typeface="Arabic Typesetting" pitchFamily="66" charset="-78"/>
                <a:cs typeface="Arabic Typesetting" pitchFamily="66" charset="-78"/>
              </a:rPr>
              <a:t> gatunków ptaków lęgowych. Do najciekawszych należą:</a:t>
            </a:r>
          </a:p>
          <a:p>
            <a:r>
              <a:rPr lang="pl-PL" sz="8000" dirty="0" smtClean="0">
                <a:latin typeface="Arabic Typesetting" pitchFamily="66" charset="-78"/>
                <a:cs typeface="Arabic Typesetting" pitchFamily="66" charset="-78"/>
              </a:rPr>
              <a:t> </a:t>
            </a:r>
          </a:p>
          <a:p>
            <a:r>
              <a:rPr lang="pl-PL" sz="8000" dirty="0" err="1" smtClean="0">
                <a:latin typeface="Arabic Typesetting" pitchFamily="66" charset="-78"/>
                <a:cs typeface="Arabic Typesetting" pitchFamily="66" charset="-78"/>
              </a:rPr>
              <a:t>szklarnik</a:t>
            </a:r>
            <a:r>
              <a:rPr lang="pl-PL" sz="8000" dirty="0" smtClean="0">
                <a:latin typeface="Arabic Typesetting" pitchFamily="66" charset="-78"/>
                <a:cs typeface="Arabic Typesetting" pitchFamily="66" charset="-78"/>
              </a:rPr>
              <a:t> leśny </a:t>
            </a:r>
            <a:r>
              <a:rPr lang="pl-PL" sz="8000" i="1" dirty="0" err="1" smtClean="0">
                <a:latin typeface="Arabic Typesetting" pitchFamily="66" charset="-78"/>
                <a:cs typeface="Arabic Typesetting" pitchFamily="66" charset="-78"/>
              </a:rPr>
              <a:t>Cordulegaster</a:t>
            </a:r>
            <a:r>
              <a:rPr lang="pl-PL" sz="8000" i="1" dirty="0" smtClean="0">
                <a:latin typeface="Arabic Typesetting" pitchFamily="66" charset="-78"/>
                <a:cs typeface="Arabic Typesetting" pitchFamily="66" charset="-78"/>
              </a:rPr>
              <a:t> boltonii</a:t>
            </a:r>
            <a:endParaRPr lang="pl-PL" sz="8000" dirty="0" smtClean="0">
              <a:latin typeface="Arabic Typesetting" pitchFamily="66" charset="-78"/>
              <a:cs typeface="Arabic Typesetting" pitchFamily="66" charset="-78"/>
            </a:endParaRPr>
          </a:p>
          <a:p>
            <a:r>
              <a:rPr lang="pl-PL" sz="8000" dirty="0" smtClean="0">
                <a:latin typeface="Arabic Typesetting" pitchFamily="66" charset="-78"/>
                <a:cs typeface="Arabic Typesetting" pitchFamily="66" charset="-78"/>
              </a:rPr>
              <a:t>jelonek rogacz </a:t>
            </a:r>
            <a:r>
              <a:rPr lang="pl-PL" sz="8000" i="1" dirty="0" err="1" smtClean="0">
                <a:latin typeface="Arabic Typesetting" pitchFamily="66" charset="-78"/>
                <a:cs typeface="Arabic Typesetting" pitchFamily="66" charset="-78"/>
              </a:rPr>
              <a:t>Lucanus</a:t>
            </a:r>
            <a:r>
              <a:rPr lang="pl-PL" sz="8000" i="1" dirty="0" smtClean="0">
                <a:latin typeface="Arabic Typesetting" pitchFamily="66" charset="-78"/>
                <a:cs typeface="Arabic Typesetting" pitchFamily="66" charset="-78"/>
              </a:rPr>
              <a:t> </a:t>
            </a:r>
            <a:r>
              <a:rPr lang="pl-PL" sz="8000" i="1" dirty="0" err="1" smtClean="0">
                <a:latin typeface="Arabic Typesetting" pitchFamily="66" charset="-78"/>
                <a:cs typeface="Arabic Typesetting" pitchFamily="66" charset="-78"/>
              </a:rPr>
              <a:t>cervus</a:t>
            </a:r>
            <a:endParaRPr lang="pl-PL" sz="8000" dirty="0" smtClean="0">
              <a:latin typeface="Arabic Typesetting" pitchFamily="66" charset="-78"/>
              <a:cs typeface="Arabic Typesetting" pitchFamily="66" charset="-78"/>
            </a:endParaRPr>
          </a:p>
          <a:p>
            <a:r>
              <a:rPr lang="pl-PL" sz="8000" dirty="0" smtClean="0">
                <a:latin typeface="Arabic Typesetting" pitchFamily="66" charset="-78"/>
                <a:cs typeface="Arabic Typesetting" pitchFamily="66" charset="-78"/>
              </a:rPr>
              <a:t>ciołek matowy </a:t>
            </a:r>
            <a:r>
              <a:rPr lang="pl-PL" sz="8000" i="1" dirty="0" err="1" smtClean="0">
                <a:latin typeface="Arabic Typesetting" pitchFamily="66" charset="-78"/>
                <a:cs typeface="Arabic Typesetting" pitchFamily="66" charset="-78"/>
              </a:rPr>
              <a:t>Dorcus</a:t>
            </a:r>
            <a:r>
              <a:rPr lang="pl-PL" sz="8000" i="1" dirty="0" smtClean="0">
                <a:latin typeface="Arabic Typesetting" pitchFamily="66" charset="-78"/>
                <a:cs typeface="Arabic Typesetting" pitchFamily="66" charset="-78"/>
              </a:rPr>
              <a:t> </a:t>
            </a:r>
            <a:r>
              <a:rPr lang="pl-PL" sz="8000" i="1" dirty="0" err="1" smtClean="0">
                <a:latin typeface="Arabic Typesetting" pitchFamily="66" charset="-78"/>
                <a:cs typeface="Arabic Typesetting" pitchFamily="66" charset="-78"/>
              </a:rPr>
              <a:t>parallelopipedus</a:t>
            </a:r>
            <a:endParaRPr lang="pl-PL" sz="8000" dirty="0" smtClean="0">
              <a:latin typeface="Arabic Typesetting" pitchFamily="66" charset="-78"/>
              <a:cs typeface="Arabic Typesetting" pitchFamily="66" charset="-78"/>
            </a:endParaRPr>
          </a:p>
          <a:p>
            <a:r>
              <a:rPr lang="pl-PL" sz="8000" dirty="0" err="1" smtClean="0">
                <a:latin typeface="Arabic Typesetting" pitchFamily="66" charset="-78"/>
                <a:cs typeface="Arabic Typesetting" pitchFamily="66" charset="-78"/>
              </a:rPr>
              <a:t>pachnica</a:t>
            </a:r>
            <a:r>
              <a:rPr lang="pl-PL" sz="8000" dirty="0" smtClean="0">
                <a:latin typeface="Arabic Typesetting" pitchFamily="66" charset="-78"/>
                <a:cs typeface="Arabic Typesetting" pitchFamily="66" charset="-78"/>
              </a:rPr>
              <a:t> dębowa </a:t>
            </a:r>
            <a:r>
              <a:rPr lang="pl-PL" sz="8000" i="1" dirty="0" err="1" smtClean="0">
                <a:latin typeface="Arabic Typesetting" pitchFamily="66" charset="-78"/>
                <a:cs typeface="Arabic Typesetting" pitchFamily="66" charset="-78"/>
              </a:rPr>
              <a:t>Osmoderma</a:t>
            </a:r>
            <a:r>
              <a:rPr lang="pl-PL" sz="8000" i="1" dirty="0" smtClean="0">
                <a:latin typeface="Arabic Typesetting" pitchFamily="66" charset="-78"/>
                <a:cs typeface="Arabic Typesetting" pitchFamily="66" charset="-78"/>
              </a:rPr>
              <a:t> eremita</a:t>
            </a:r>
            <a:endParaRPr lang="pl-PL" sz="8000" dirty="0" smtClean="0">
              <a:latin typeface="Arabic Typesetting" pitchFamily="66" charset="-78"/>
              <a:cs typeface="Arabic Typesetting" pitchFamily="66" charset="-78"/>
            </a:endParaRPr>
          </a:p>
          <a:p>
            <a:r>
              <a:rPr lang="pl-PL" sz="8000" dirty="0" smtClean="0">
                <a:latin typeface="Arabic Typesetting" pitchFamily="66" charset="-78"/>
                <a:cs typeface="Arabic Typesetting" pitchFamily="66" charset="-78"/>
              </a:rPr>
              <a:t>koza złotawa </a:t>
            </a:r>
            <a:r>
              <a:rPr lang="pl-PL" sz="8000" i="1" dirty="0" err="1" smtClean="0">
                <a:latin typeface="Arabic Typesetting" pitchFamily="66" charset="-78"/>
                <a:cs typeface="Arabic Typesetting" pitchFamily="66" charset="-78"/>
              </a:rPr>
              <a:t>Sabanejewia</a:t>
            </a:r>
            <a:r>
              <a:rPr lang="pl-PL" sz="8000" i="1" dirty="0" smtClean="0">
                <a:latin typeface="Arabic Typesetting" pitchFamily="66" charset="-78"/>
                <a:cs typeface="Arabic Typesetting" pitchFamily="66" charset="-78"/>
              </a:rPr>
              <a:t> </a:t>
            </a:r>
            <a:r>
              <a:rPr lang="pl-PL" sz="8000" i="1" dirty="0" err="1" smtClean="0">
                <a:latin typeface="Arabic Typesetting" pitchFamily="66" charset="-78"/>
                <a:cs typeface="Arabic Typesetting" pitchFamily="66" charset="-78"/>
              </a:rPr>
              <a:t>aurata</a:t>
            </a:r>
            <a:endParaRPr lang="pl-PL" sz="8000" dirty="0" smtClean="0">
              <a:latin typeface="Arabic Typesetting" pitchFamily="66" charset="-78"/>
              <a:cs typeface="Arabic Typesetting" pitchFamily="66" charset="-78"/>
            </a:endParaRPr>
          </a:p>
          <a:p>
            <a:r>
              <a:rPr lang="pl-PL" sz="8000" dirty="0" smtClean="0">
                <a:latin typeface="Arabic Typesetting" pitchFamily="66" charset="-78"/>
                <a:cs typeface="Arabic Typesetting" pitchFamily="66" charset="-78"/>
              </a:rPr>
              <a:t>gniewosz plamisty </a:t>
            </a:r>
            <a:r>
              <a:rPr lang="pl-PL" sz="8000" i="1" dirty="0" err="1" smtClean="0">
                <a:latin typeface="Arabic Typesetting" pitchFamily="66" charset="-78"/>
                <a:cs typeface="Arabic Typesetting" pitchFamily="66" charset="-78"/>
              </a:rPr>
              <a:t>Coronella</a:t>
            </a:r>
            <a:r>
              <a:rPr lang="pl-PL" sz="8000" i="1" dirty="0" smtClean="0">
                <a:latin typeface="Arabic Typesetting" pitchFamily="66" charset="-78"/>
                <a:cs typeface="Arabic Typesetting" pitchFamily="66" charset="-78"/>
              </a:rPr>
              <a:t> </a:t>
            </a:r>
            <a:r>
              <a:rPr lang="pl-PL" sz="8000" i="1" dirty="0" err="1" smtClean="0">
                <a:latin typeface="Arabic Typesetting" pitchFamily="66" charset="-78"/>
                <a:cs typeface="Arabic Typesetting" pitchFamily="66" charset="-78"/>
              </a:rPr>
              <a:t>austriaca</a:t>
            </a:r>
            <a:endParaRPr lang="pl-PL" sz="8000" dirty="0" smtClean="0">
              <a:latin typeface="Arabic Typesetting" pitchFamily="66" charset="-78"/>
              <a:cs typeface="Arabic Typesetting" pitchFamily="66" charset="-78"/>
            </a:endParaRPr>
          </a:p>
          <a:p>
            <a:r>
              <a:rPr lang="pl-PL" sz="8000" dirty="0" smtClean="0">
                <a:latin typeface="Arabic Typesetting" pitchFamily="66" charset="-78"/>
                <a:cs typeface="Arabic Typesetting" pitchFamily="66" charset="-78"/>
              </a:rPr>
              <a:t>bocian czarny</a:t>
            </a:r>
            <a:r>
              <a:rPr lang="pl-PL" sz="8000" i="1" dirty="0" smtClean="0">
                <a:latin typeface="Arabic Typesetting" pitchFamily="66" charset="-78"/>
                <a:cs typeface="Arabic Typesetting" pitchFamily="66" charset="-78"/>
              </a:rPr>
              <a:t> </a:t>
            </a:r>
            <a:r>
              <a:rPr lang="pl-PL" sz="8000" i="1" dirty="0" err="1" smtClean="0">
                <a:latin typeface="Arabic Typesetting" pitchFamily="66" charset="-78"/>
                <a:cs typeface="Arabic Typesetting" pitchFamily="66" charset="-78"/>
              </a:rPr>
              <a:t>Ciconia</a:t>
            </a:r>
            <a:r>
              <a:rPr lang="pl-PL" sz="8000" i="1" dirty="0" smtClean="0">
                <a:latin typeface="Arabic Typesetting" pitchFamily="66" charset="-78"/>
                <a:cs typeface="Arabic Typesetting" pitchFamily="66" charset="-78"/>
              </a:rPr>
              <a:t> </a:t>
            </a:r>
            <a:r>
              <a:rPr lang="pl-PL" sz="8000" i="1" dirty="0" err="1" smtClean="0">
                <a:latin typeface="Arabic Typesetting" pitchFamily="66" charset="-78"/>
                <a:cs typeface="Arabic Typesetting" pitchFamily="66" charset="-78"/>
              </a:rPr>
              <a:t>nigra</a:t>
            </a:r>
            <a:endParaRPr lang="pl-PL" sz="8000" dirty="0" smtClean="0">
              <a:latin typeface="Arabic Typesetting" pitchFamily="66" charset="-78"/>
              <a:cs typeface="Arabic Typesetting" pitchFamily="66" charset="-78"/>
            </a:endParaRPr>
          </a:p>
          <a:p>
            <a:r>
              <a:rPr lang="pl-PL" sz="8000" dirty="0" smtClean="0">
                <a:latin typeface="Arabic Typesetting" pitchFamily="66" charset="-78"/>
                <a:cs typeface="Arabic Typesetting" pitchFamily="66" charset="-78"/>
              </a:rPr>
              <a:t>kania ruda </a:t>
            </a:r>
            <a:r>
              <a:rPr lang="pl-PL" sz="8000" i="1" dirty="0" err="1" smtClean="0">
                <a:latin typeface="Arabic Typesetting" pitchFamily="66" charset="-78"/>
                <a:cs typeface="Arabic Typesetting" pitchFamily="66" charset="-78"/>
              </a:rPr>
              <a:t>Milvus</a:t>
            </a:r>
            <a:r>
              <a:rPr lang="pl-PL" sz="8000" i="1" dirty="0" smtClean="0">
                <a:latin typeface="Arabic Typesetting" pitchFamily="66" charset="-78"/>
                <a:cs typeface="Arabic Typesetting" pitchFamily="66" charset="-78"/>
              </a:rPr>
              <a:t> </a:t>
            </a:r>
            <a:r>
              <a:rPr lang="pl-PL" sz="8000" i="1" dirty="0" err="1" smtClean="0">
                <a:latin typeface="Arabic Typesetting" pitchFamily="66" charset="-78"/>
                <a:cs typeface="Arabic Typesetting" pitchFamily="66" charset="-78"/>
              </a:rPr>
              <a:t>milvus</a:t>
            </a:r>
            <a:endParaRPr lang="pl-PL" sz="8000" dirty="0" smtClean="0">
              <a:latin typeface="Arabic Typesetting" pitchFamily="66" charset="-78"/>
              <a:cs typeface="Arabic Typesetting" pitchFamily="66" charset="-78"/>
            </a:endParaRPr>
          </a:p>
          <a:p>
            <a:r>
              <a:rPr lang="pl-PL" sz="8000" dirty="0" smtClean="0">
                <a:latin typeface="Arabic Typesetting" pitchFamily="66" charset="-78"/>
                <a:cs typeface="Arabic Typesetting" pitchFamily="66" charset="-78"/>
              </a:rPr>
              <a:t>kania czarna </a:t>
            </a:r>
            <a:r>
              <a:rPr lang="pl-PL" sz="8000" i="1" dirty="0" err="1" smtClean="0">
                <a:latin typeface="Arabic Typesetting" pitchFamily="66" charset="-78"/>
                <a:cs typeface="Arabic Typesetting" pitchFamily="66" charset="-78"/>
              </a:rPr>
              <a:t>Milvus</a:t>
            </a:r>
            <a:r>
              <a:rPr lang="pl-PL" sz="8000" i="1" dirty="0" smtClean="0">
                <a:latin typeface="Arabic Typesetting" pitchFamily="66" charset="-78"/>
                <a:cs typeface="Arabic Typesetting" pitchFamily="66" charset="-78"/>
              </a:rPr>
              <a:t> </a:t>
            </a:r>
            <a:r>
              <a:rPr lang="pl-PL" sz="8000" i="1" dirty="0" err="1" smtClean="0">
                <a:latin typeface="Arabic Typesetting" pitchFamily="66" charset="-78"/>
                <a:cs typeface="Arabic Typesetting" pitchFamily="66" charset="-78"/>
              </a:rPr>
              <a:t>migrans</a:t>
            </a:r>
            <a:endParaRPr lang="pl-PL" sz="8000" dirty="0" smtClean="0">
              <a:latin typeface="Arabic Typesetting" pitchFamily="66" charset="-78"/>
              <a:cs typeface="Arabic Typesetting" pitchFamily="66" charset="-78"/>
            </a:endParaRPr>
          </a:p>
          <a:p>
            <a:r>
              <a:rPr lang="pl-PL" sz="8000" dirty="0" smtClean="0">
                <a:latin typeface="Arabic Typesetting" pitchFamily="66" charset="-78"/>
                <a:cs typeface="Arabic Typesetting" pitchFamily="66" charset="-78"/>
              </a:rPr>
              <a:t>bielik </a:t>
            </a:r>
            <a:r>
              <a:rPr lang="pl-PL" sz="8000" i="1" dirty="0" err="1" smtClean="0">
                <a:latin typeface="Arabic Typesetting" pitchFamily="66" charset="-78"/>
                <a:cs typeface="Arabic Typesetting" pitchFamily="66" charset="-78"/>
              </a:rPr>
              <a:t>Haliaeetus</a:t>
            </a:r>
            <a:r>
              <a:rPr lang="pl-PL" sz="8000" i="1" dirty="0" smtClean="0">
                <a:latin typeface="Arabic Typesetting" pitchFamily="66" charset="-78"/>
                <a:cs typeface="Arabic Typesetting" pitchFamily="66" charset="-78"/>
              </a:rPr>
              <a:t> </a:t>
            </a:r>
            <a:r>
              <a:rPr lang="pl-PL" sz="8000" i="1" dirty="0" err="1" smtClean="0">
                <a:latin typeface="Arabic Typesetting" pitchFamily="66" charset="-78"/>
                <a:cs typeface="Arabic Typesetting" pitchFamily="66" charset="-78"/>
              </a:rPr>
              <a:t>albicilla</a:t>
            </a:r>
            <a:endParaRPr lang="pl-PL" sz="8000" dirty="0" smtClean="0">
              <a:latin typeface="Arabic Typesetting" pitchFamily="66" charset="-78"/>
              <a:cs typeface="Arabic Typesetting" pitchFamily="66" charset="-78"/>
            </a:endParaRPr>
          </a:p>
          <a:p>
            <a:r>
              <a:rPr lang="pl-PL" sz="8000" dirty="0" smtClean="0">
                <a:latin typeface="Arabic Typesetting" pitchFamily="66" charset="-78"/>
                <a:cs typeface="Arabic Typesetting" pitchFamily="66" charset="-78"/>
              </a:rPr>
              <a:t>orlik krzykliwy </a:t>
            </a:r>
            <a:r>
              <a:rPr lang="pl-PL" sz="8000" i="1" dirty="0" err="1" smtClean="0">
                <a:latin typeface="Arabic Typesetting" pitchFamily="66" charset="-78"/>
                <a:cs typeface="Arabic Typesetting" pitchFamily="66" charset="-78"/>
              </a:rPr>
              <a:t>Aquila</a:t>
            </a:r>
            <a:r>
              <a:rPr lang="pl-PL" sz="8000" i="1" dirty="0" smtClean="0">
                <a:latin typeface="Arabic Typesetting" pitchFamily="66" charset="-78"/>
                <a:cs typeface="Arabic Typesetting" pitchFamily="66" charset="-78"/>
              </a:rPr>
              <a:t> </a:t>
            </a:r>
            <a:r>
              <a:rPr lang="pl-PL" sz="8000" i="1" dirty="0" err="1" smtClean="0">
                <a:latin typeface="Arabic Typesetting" pitchFamily="66" charset="-78"/>
                <a:cs typeface="Arabic Typesetting" pitchFamily="66" charset="-78"/>
              </a:rPr>
              <a:t>pomarina</a:t>
            </a:r>
            <a:endParaRPr lang="pl-PL" sz="8000" dirty="0" smtClean="0">
              <a:latin typeface="Arabic Typesetting" pitchFamily="66" charset="-78"/>
              <a:cs typeface="Arabic Typesetting" pitchFamily="66" charset="-78"/>
            </a:endParaRPr>
          </a:p>
          <a:p>
            <a:r>
              <a:rPr lang="pl-PL" sz="8000" dirty="0" smtClean="0">
                <a:latin typeface="Arabic Typesetting" pitchFamily="66" charset="-78"/>
                <a:cs typeface="Arabic Typesetting" pitchFamily="66" charset="-78"/>
              </a:rPr>
              <a:t>włochatka </a:t>
            </a:r>
            <a:r>
              <a:rPr lang="pl-PL" sz="8000" i="1" dirty="0" err="1" smtClean="0">
                <a:latin typeface="Arabic Typesetting" pitchFamily="66" charset="-78"/>
                <a:cs typeface="Arabic Typesetting" pitchFamily="66" charset="-78"/>
              </a:rPr>
              <a:t>Aegolius</a:t>
            </a:r>
            <a:r>
              <a:rPr lang="pl-PL" sz="8000" i="1" dirty="0" smtClean="0">
                <a:latin typeface="Arabic Typesetting" pitchFamily="66" charset="-78"/>
                <a:cs typeface="Arabic Typesetting" pitchFamily="66" charset="-78"/>
              </a:rPr>
              <a:t> </a:t>
            </a:r>
            <a:r>
              <a:rPr lang="pl-PL" sz="8000" i="1" dirty="0" err="1" smtClean="0">
                <a:latin typeface="Arabic Typesetting" pitchFamily="66" charset="-78"/>
                <a:cs typeface="Arabic Typesetting" pitchFamily="66" charset="-78"/>
              </a:rPr>
              <a:t>funereus</a:t>
            </a:r>
            <a:endParaRPr lang="pl-PL" sz="8000" dirty="0" smtClean="0">
              <a:latin typeface="Arabic Typesetting" pitchFamily="66" charset="-78"/>
              <a:cs typeface="Arabic Typesetting" pitchFamily="66" charset="-78"/>
            </a:endParaRPr>
          </a:p>
          <a:p>
            <a:r>
              <a:rPr lang="pl-PL" sz="8000" dirty="0" smtClean="0">
                <a:latin typeface="Arabic Typesetting" pitchFamily="66" charset="-78"/>
                <a:cs typeface="Arabic Typesetting" pitchFamily="66" charset="-78"/>
              </a:rPr>
              <a:t>bóbr </a:t>
            </a:r>
            <a:r>
              <a:rPr lang="pl-PL" sz="8000" i="1" dirty="0" err="1" smtClean="0">
                <a:latin typeface="Arabic Typesetting" pitchFamily="66" charset="-78"/>
                <a:cs typeface="Arabic Typesetting" pitchFamily="66" charset="-78"/>
              </a:rPr>
              <a:t>Castor</a:t>
            </a:r>
            <a:r>
              <a:rPr lang="pl-PL" sz="8000" i="1" dirty="0" smtClean="0">
                <a:latin typeface="Arabic Typesetting" pitchFamily="66" charset="-78"/>
                <a:cs typeface="Arabic Typesetting" pitchFamily="66" charset="-78"/>
              </a:rPr>
              <a:t> </a:t>
            </a:r>
            <a:r>
              <a:rPr lang="pl-PL" sz="8000" i="1" dirty="0" err="1" smtClean="0">
                <a:latin typeface="Arabic Typesetting" pitchFamily="66" charset="-78"/>
                <a:cs typeface="Arabic Typesetting" pitchFamily="66" charset="-78"/>
              </a:rPr>
              <a:t>fiber</a:t>
            </a:r>
            <a:r>
              <a:rPr lang="pl-PL" sz="8000" dirty="0" smtClean="0">
                <a:latin typeface="Arabic Typesetting" pitchFamily="66" charset="-78"/>
                <a:cs typeface="Arabic Typesetting" pitchFamily="66" charset="-78"/>
              </a:rPr>
              <a:t>.</a:t>
            </a:r>
          </a:p>
          <a:p>
            <a:endParaRPr lang="pl-PL" dirty="0"/>
          </a:p>
        </p:txBody>
      </p:sp>
    </p:spTree>
  </p:cSld>
  <p:clrMapOvr>
    <a:masterClrMapping/>
  </p:clrMapOvr>
  <p:transition>
    <p:circl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p:txBody>
          <a:bodyPr>
            <a:normAutofit/>
          </a:bodyPr>
          <a:lstStyle/>
          <a:p>
            <a:r>
              <a:rPr lang="pl-PL" sz="1600" dirty="0" smtClean="0"/>
              <a:t>				</a:t>
            </a:r>
            <a:endParaRPr lang="pl-PL" sz="2400" dirty="0">
              <a:latin typeface="Arabic Typesetting" pitchFamily="66" charset="-78"/>
              <a:cs typeface="Arabic Typesetting" pitchFamily="66" charset="-78"/>
            </a:endParaRPr>
          </a:p>
        </p:txBody>
      </p:sp>
      <p:sp>
        <p:nvSpPr>
          <p:cNvPr id="2" name="Tytuł 1"/>
          <p:cNvSpPr>
            <a:spLocks noGrp="1"/>
          </p:cNvSpPr>
          <p:nvPr>
            <p:ph type="ctrTitle"/>
          </p:nvPr>
        </p:nvSpPr>
        <p:spPr/>
        <p:txBody>
          <a:bodyPr>
            <a:normAutofit fontScale="90000"/>
          </a:bodyPr>
          <a:lstStyle/>
          <a:p>
            <a:r>
              <a:rPr lang="pl-PL" sz="6000" dirty="0" smtClean="0">
                <a:latin typeface="Arabic Typesetting" pitchFamily="66" charset="-78"/>
                <a:cs typeface="Arabic Typesetting" pitchFamily="66" charset="-78"/>
              </a:rPr>
              <a:t>Rośliny w </a:t>
            </a:r>
            <a:r>
              <a:rPr lang="pl-PL" sz="6000" dirty="0" err="1" smtClean="0">
                <a:latin typeface="Arabic Typesetting" pitchFamily="66" charset="-78"/>
                <a:cs typeface="Arabic Typesetting" pitchFamily="66" charset="-78"/>
              </a:rPr>
              <a:t>Stobrawskim</a:t>
            </a:r>
            <a:r>
              <a:rPr lang="pl-PL" sz="6000" dirty="0" smtClean="0">
                <a:latin typeface="Arabic Typesetting" pitchFamily="66" charset="-78"/>
                <a:cs typeface="Arabic Typesetting" pitchFamily="66" charset="-78"/>
              </a:rPr>
              <a:t> Parku Krajobrazowym</a:t>
            </a:r>
            <a:endParaRPr lang="pl-PL" sz="6000" dirty="0">
              <a:latin typeface="Arabic Typesetting" pitchFamily="66" charset="-78"/>
              <a:cs typeface="Arabic Typesetting" pitchFamily="66" charset="-78"/>
            </a:endParaRPr>
          </a:p>
        </p:txBody>
      </p:sp>
    </p:spTree>
  </p:cSld>
  <p:clrMapOvr>
    <a:masterClrMapping/>
  </p:clrMapOvr>
  <p:transition>
    <p:circl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357166"/>
            <a:ext cx="7772400" cy="6072230"/>
          </a:xfrm>
        </p:spPr>
        <p:txBody>
          <a:bodyPr>
            <a:normAutofit/>
          </a:bodyPr>
          <a:lstStyle/>
          <a:p>
            <a:r>
              <a:rPr lang="pl-PL" sz="2000" dirty="0" smtClean="0">
                <a:latin typeface="Arabic Typesetting" pitchFamily="66" charset="-78"/>
                <a:cs typeface="Arabic Typesetting" pitchFamily="66" charset="-78"/>
              </a:rPr>
              <a:t> </a:t>
            </a:r>
          </a:p>
          <a:p>
            <a:pPr lvl="8" algn="just"/>
            <a:r>
              <a:rPr lang="pl-PL" sz="2000" b="1" dirty="0" smtClean="0">
                <a:latin typeface="Arabic Typesetting" pitchFamily="66" charset="-78"/>
                <a:cs typeface="Arabic Typesetting" pitchFamily="66" charset="-78"/>
              </a:rPr>
              <a:t>Łuskiewnik różowy</a:t>
            </a:r>
            <a:r>
              <a:rPr lang="pl-PL" sz="2000" dirty="0" smtClean="0">
                <a:latin typeface="Arabic Typesetting" pitchFamily="66" charset="-78"/>
                <a:cs typeface="Arabic Typesetting" pitchFamily="66" charset="-78"/>
              </a:rPr>
              <a:t> to rzadko spotykana, wieloletnia </a:t>
            </a:r>
            <a:r>
              <a:rPr lang="pl-PL" sz="2000" dirty="0" smtClean="0">
                <a:latin typeface="Arabic Typesetting" pitchFamily="66" charset="-78"/>
                <a:cs typeface="Arabic Typesetting" pitchFamily="66" charset="-78"/>
              </a:rPr>
              <a:t>roślina. Główną </a:t>
            </a:r>
            <a:r>
              <a:rPr lang="pl-PL" sz="2000" dirty="0" smtClean="0">
                <a:latin typeface="Arabic Typesetting" pitchFamily="66" charset="-78"/>
                <a:cs typeface="Arabic Typesetting" pitchFamily="66" charset="-78"/>
              </a:rPr>
              <a:t>część rośliny stanowi silnie rozgałęzione, sięgające </a:t>
            </a:r>
            <a:r>
              <a:rPr lang="pl-PL" sz="2000" dirty="0" smtClean="0">
                <a:latin typeface="Arabic Typesetting" pitchFamily="66" charset="-78"/>
                <a:cs typeface="Arabic Typesetting" pitchFamily="66" charset="-78"/>
              </a:rPr>
              <a:t>do </a:t>
            </a:r>
            <a:r>
              <a:rPr lang="pl-PL" sz="2000" dirty="0" smtClean="0">
                <a:latin typeface="Arabic Typesetting" pitchFamily="66" charset="-78"/>
                <a:cs typeface="Arabic Typesetting" pitchFamily="66" charset="-78"/>
              </a:rPr>
              <a:t>głębokości nawet 1 metra kłącze. Łodyga wraz z intensywnie na różowo zabarwionym kwiatostanem pojawia się na wiosnę i zanika zaraz po wysypaniu się nasion. Łuskiewnik to roślina pasożytnicza – ze względu na brak chlorofilu nie </a:t>
            </a:r>
            <a:r>
              <a:rPr lang="pl-PL" sz="2000" dirty="0" smtClean="0">
                <a:latin typeface="Arabic Typesetting" pitchFamily="66" charset="-78"/>
                <a:cs typeface="Arabic Typesetting" pitchFamily="66" charset="-78"/>
              </a:rPr>
              <a:t>wytwarza </a:t>
            </a:r>
            <a:r>
              <a:rPr lang="pl-PL" sz="2000" dirty="0" smtClean="0">
                <a:latin typeface="Arabic Typesetting" pitchFamily="66" charset="-78"/>
                <a:cs typeface="Arabic Typesetting" pitchFamily="66" charset="-78"/>
              </a:rPr>
              <a:t>samodzielnie substancji pokarmowych. </a:t>
            </a:r>
            <a:endParaRPr lang="pl-PL" sz="2000" dirty="0" smtClean="0">
              <a:latin typeface="Arabic Typesetting" pitchFamily="66" charset="-78"/>
              <a:cs typeface="Arabic Typesetting" pitchFamily="66" charset="-78"/>
            </a:endParaRPr>
          </a:p>
          <a:p>
            <a:pPr lvl="8"/>
            <a:endParaRPr lang="pl-PL" sz="2000" dirty="0" smtClean="0">
              <a:latin typeface="Arabic Typesetting" pitchFamily="66" charset="-78"/>
              <a:cs typeface="Arabic Typesetting" pitchFamily="66" charset="-78"/>
            </a:endParaRPr>
          </a:p>
          <a:p>
            <a:pPr lvl="8"/>
            <a:endParaRPr lang="pl-PL" sz="2000" dirty="0" smtClean="0">
              <a:latin typeface="Arabic Typesetting" pitchFamily="66" charset="-78"/>
              <a:cs typeface="Arabic Typesetting" pitchFamily="66" charset="-78"/>
            </a:endParaRPr>
          </a:p>
          <a:p>
            <a:pPr lvl="8"/>
            <a:endParaRPr lang="pl-PL" sz="2000" dirty="0" smtClean="0">
              <a:latin typeface="Arabic Typesetting" pitchFamily="66" charset="-78"/>
              <a:cs typeface="Arabic Typesetting" pitchFamily="66" charset="-78"/>
            </a:endParaRPr>
          </a:p>
          <a:p>
            <a:pPr lvl="8" algn="just"/>
            <a:r>
              <a:rPr lang="pl-PL" sz="2000" b="1" dirty="0" smtClean="0">
                <a:latin typeface="Arabic Typesetting" pitchFamily="66" charset="-78"/>
                <a:cs typeface="Arabic Typesetting" pitchFamily="66" charset="-78"/>
              </a:rPr>
              <a:t>Rosiczka okrągłolistna</a:t>
            </a:r>
            <a:r>
              <a:rPr lang="pl-PL" sz="2000" dirty="0" smtClean="0">
                <a:latin typeface="Arabic Typesetting" pitchFamily="66" charset="-78"/>
                <a:cs typeface="Arabic Typesetting" pitchFamily="66" charset="-78"/>
              </a:rPr>
              <a:t> jest wszystkim znaną, ale rzadko spotykaną rośliną mięsożerną. Liście tego niepozornego gatunku są zebrane </a:t>
            </a:r>
            <a:r>
              <a:rPr lang="pl-PL" sz="2000" dirty="0" smtClean="0">
                <a:latin typeface="Arabic Typesetting" pitchFamily="66" charset="-78"/>
                <a:cs typeface="Arabic Typesetting" pitchFamily="66" charset="-78"/>
              </a:rPr>
              <a:t/>
            </a:r>
            <a:br>
              <a:rPr lang="pl-PL" sz="2000" dirty="0" smtClean="0">
                <a:latin typeface="Arabic Typesetting" pitchFamily="66" charset="-78"/>
                <a:cs typeface="Arabic Typesetting" pitchFamily="66" charset="-78"/>
              </a:rPr>
            </a:br>
            <a:r>
              <a:rPr lang="pl-PL" sz="2000" dirty="0" smtClean="0">
                <a:latin typeface="Arabic Typesetting" pitchFamily="66" charset="-78"/>
                <a:cs typeface="Arabic Typesetting" pitchFamily="66" charset="-78"/>
              </a:rPr>
              <a:t>w przyziemną </a:t>
            </a:r>
            <a:r>
              <a:rPr lang="pl-PL" sz="2000" dirty="0" smtClean="0">
                <a:latin typeface="Arabic Typesetting" pitchFamily="66" charset="-78"/>
                <a:cs typeface="Arabic Typesetting" pitchFamily="66" charset="-78"/>
              </a:rPr>
              <a:t>różyczkę i zaopatrzone w liczne włoski gruczołowe. Włoski te wytwarzają lepką ciecz wabiącą owady oraz substancje rozkładające ciała ofiar. W parku rosiczkę można spotkać na kilku stanowiskach, głównie na torfowiskach. Należy do gatunków ściśle chronionych.</a:t>
            </a:r>
          </a:p>
          <a:p>
            <a:endParaRPr lang="pl-PL" dirty="0"/>
          </a:p>
        </p:txBody>
      </p:sp>
      <p:pic>
        <p:nvPicPr>
          <p:cNvPr id="47106" name="Picture 2" descr="http://spk.zopk.pl/images/stories/zdjecia/zmienione-najci-gatunki/centuria-pospolita-KOK.jpg"/>
          <p:cNvPicPr>
            <a:picLocks noChangeAspect="1" noChangeArrowheads="1"/>
          </p:cNvPicPr>
          <p:nvPr/>
        </p:nvPicPr>
        <p:blipFill>
          <a:blip r:embed="rId2"/>
          <a:srcRect/>
          <a:stretch>
            <a:fillRect/>
          </a:stretch>
        </p:blipFill>
        <p:spPr bwMode="auto">
          <a:xfrm>
            <a:off x="571472" y="571480"/>
            <a:ext cx="2095515" cy="1571636"/>
          </a:xfrm>
          <a:prstGeom prst="rect">
            <a:avLst/>
          </a:prstGeom>
          <a:noFill/>
        </p:spPr>
      </p:pic>
      <p:sp>
        <p:nvSpPr>
          <p:cNvPr id="47107" name="Rectangle 3">
            <a:hlinkClick r:id=""/>
          </p:cNvPr>
          <p:cNvSpPr>
            <a:spLocks noChangeArrowheads="1"/>
          </p:cNvSpPr>
          <p:nvPr/>
        </p:nvSpPr>
        <p:spPr bwMode="auto">
          <a:xfrm>
            <a:off x="0" y="0"/>
            <a:ext cx="2032000" cy="0"/>
          </a:xfrm>
          <a:prstGeom prst="rect">
            <a:avLst/>
          </a:prstGeom>
          <a:noFill/>
          <a:ln w="9525">
            <a:noFill/>
            <a:miter lim="800000"/>
            <a:headEnd/>
            <a:tailEnd/>
          </a:ln>
          <a:effectLst/>
        </p:spPr>
        <p:txBody>
          <a:bodyPr vert="horz" wrap="square" lIns="31740" tIns="45720" rIns="91440" bIns="45720" numCol="1" anchor="ctr" anchorCtr="0" compatLnSpc="1">
            <a:prstTxWarp prst="textNoShape">
              <a:avLst/>
            </a:prstTxWarp>
            <a:spAutoFit/>
          </a:bodyPr>
          <a:lstStyle/>
          <a:p>
            <a:endParaRPr lang="pl-PL"/>
          </a:p>
        </p:txBody>
      </p:sp>
      <p:pic>
        <p:nvPicPr>
          <p:cNvPr id="47109" name="Picture 5" descr="Image">
            <a:hlinkClick r:id="rId3" tooltip="Image"/>
          </p:cNvPr>
          <p:cNvPicPr>
            <a:picLocks noChangeAspect="1" noChangeArrowheads="1"/>
          </p:cNvPicPr>
          <p:nvPr/>
        </p:nvPicPr>
        <p:blipFill>
          <a:blip r:embed="rId4"/>
          <a:srcRect/>
          <a:stretch>
            <a:fillRect/>
          </a:stretch>
        </p:blipFill>
        <p:spPr bwMode="auto">
          <a:xfrm>
            <a:off x="642910" y="3714752"/>
            <a:ext cx="2048588" cy="1857388"/>
          </a:xfrm>
          <a:prstGeom prst="rect">
            <a:avLst/>
          </a:prstGeom>
          <a:noFill/>
        </p:spPr>
      </p:pic>
    </p:spTree>
  </p:cSld>
  <p:clrMapOvr>
    <a:masterClrMapping/>
  </p:clrMapOvr>
  <p:transition>
    <p:circl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Rośliny chronione w </a:t>
            </a:r>
            <a:r>
              <a:rPr lang="pl-PL" dirty="0" err="1" smtClean="0"/>
              <a:t>Stobrawskim</a:t>
            </a:r>
            <a:r>
              <a:rPr lang="pl-PL" dirty="0" smtClean="0"/>
              <a:t> Parku Krajobrazowy</a:t>
            </a:r>
            <a:endParaRPr lang="pl-PL" dirty="0"/>
          </a:p>
        </p:txBody>
      </p:sp>
      <p:sp>
        <p:nvSpPr>
          <p:cNvPr id="3" name="Symbol zastępczy zawartości 2"/>
          <p:cNvSpPr>
            <a:spLocks noGrp="1"/>
          </p:cNvSpPr>
          <p:nvPr>
            <p:ph sz="quarter" idx="1"/>
          </p:nvPr>
        </p:nvSpPr>
        <p:spPr/>
        <p:txBody>
          <a:bodyPr>
            <a:normAutofit fontScale="25000" lnSpcReduction="20000"/>
          </a:bodyPr>
          <a:lstStyle/>
          <a:p>
            <a:r>
              <a:rPr lang="pl-PL" sz="7200" b="1" dirty="0" smtClean="0"/>
              <a:t>Niektóre gatunki </a:t>
            </a:r>
            <a:r>
              <a:rPr lang="pl-PL" sz="7200" b="1" dirty="0" smtClean="0"/>
              <a:t>roślin objętych ochroną ścisłą:</a:t>
            </a:r>
            <a:endParaRPr lang="pl-PL" sz="7200" dirty="0" smtClean="0"/>
          </a:p>
          <a:p>
            <a:r>
              <a:rPr lang="pl-PL" sz="7200" dirty="0" smtClean="0"/>
              <a:t>            1. Bagno zwyczajne </a:t>
            </a:r>
            <a:r>
              <a:rPr lang="pl-PL" sz="7200" i="1" dirty="0" err="1" smtClean="0"/>
              <a:t>Ledum</a:t>
            </a:r>
            <a:r>
              <a:rPr lang="pl-PL" sz="7200" i="1" dirty="0" smtClean="0"/>
              <a:t> </a:t>
            </a:r>
            <a:r>
              <a:rPr lang="pl-PL" sz="7200" i="1" dirty="0" err="1" smtClean="0"/>
              <a:t>palustre</a:t>
            </a:r>
            <a:r>
              <a:rPr lang="pl-PL" sz="7200" dirty="0" smtClean="0"/>
              <a:t> </a:t>
            </a:r>
          </a:p>
          <a:p>
            <a:r>
              <a:rPr lang="pl-PL" sz="7200" dirty="0" smtClean="0"/>
              <a:t>            2. Centuria pospolita </a:t>
            </a:r>
            <a:r>
              <a:rPr lang="pl-PL" sz="7200" i="1" dirty="0" err="1" smtClean="0"/>
              <a:t>Centaurium</a:t>
            </a:r>
            <a:r>
              <a:rPr lang="pl-PL" sz="7200" i="1" dirty="0" smtClean="0"/>
              <a:t> </a:t>
            </a:r>
            <a:r>
              <a:rPr lang="pl-PL" sz="7200" i="1" dirty="0" err="1" smtClean="0"/>
              <a:t>erythraea</a:t>
            </a:r>
            <a:r>
              <a:rPr lang="pl-PL" sz="7200" i="1" dirty="0" smtClean="0"/>
              <a:t> </a:t>
            </a:r>
            <a:r>
              <a:rPr lang="pl-PL" sz="7200" i="1" dirty="0" err="1" smtClean="0"/>
              <a:t>subsp</a:t>
            </a:r>
            <a:r>
              <a:rPr lang="pl-PL" sz="7200" i="1" dirty="0" smtClean="0"/>
              <a:t>. </a:t>
            </a:r>
            <a:r>
              <a:rPr lang="pl-PL" sz="7200" i="1" dirty="0" err="1" smtClean="0"/>
              <a:t>erythraea</a:t>
            </a:r>
            <a:r>
              <a:rPr lang="pl-PL" sz="7200" dirty="0" smtClean="0"/>
              <a:t> </a:t>
            </a:r>
          </a:p>
          <a:p>
            <a:r>
              <a:rPr lang="pl-PL" sz="7200" dirty="0" smtClean="0"/>
              <a:t>            3. Długosz królewski </a:t>
            </a:r>
            <a:r>
              <a:rPr lang="pl-PL" sz="7200" i="1" dirty="0" err="1" smtClean="0"/>
              <a:t>Osmunda</a:t>
            </a:r>
            <a:r>
              <a:rPr lang="pl-PL" sz="7200" i="1" dirty="0" smtClean="0"/>
              <a:t> </a:t>
            </a:r>
            <a:r>
              <a:rPr lang="pl-PL" sz="7200" i="1" dirty="0" err="1" smtClean="0"/>
              <a:t>regalis</a:t>
            </a:r>
            <a:r>
              <a:rPr lang="pl-PL" sz="7200" dirty="0" smtClean="0"/>
              <a:t> </a:t>
            </a:r>
          </a:p>
          <a:p>
            <a:r>
              <a:rPr lang="pl-PL" sz="7200" dirty="0" smtClean="0"/>
              <a:t>            4. Dzięgiel litwor </a:t>
            </a:r>
            <a:r>
              <a:rPr lang="pl-PL" sz="7200" i="1" dirty="0" smtClean="0"/>
              <a:t>Angelica </a:t>
            </a:r>
            <a:r>
              <a:rPr lang="pl-PL" sz="7200" i="1" dirty="0" err="1" smtClean="0"/>
              <a:t>archangelica</a:t>
            </a:r>
            <a:r>
              <a:rPr lang="pl-PL" sz="7200" dirty="0" smtClean="0"/>
              <a:t> </a:t>
            </a:r>
          </a:p>
          <a:p>
            <a:r>
              <a:rPr lang="pl-PL" sz="7200" dirty="0" smtClean="0"/>
              <a:t>            5. Fiołek </a:t>
            </a:r>
            <a:r>
              <a:rPr lang="pl-PL" sz="7200" dirty="0" err="1" smtClean="0"/>
              <a:t>mokradłowy</a:t>
            </a:r>
            <a:r>
              <a:rPr lang="pl-PL" sz="7200" dirty="0" smtClean="0"/>
              <a:t> </a:t>
            </a:r>
            <a:r>
              <a:rPr lang="pl-PL" sz="7200" i="1" dirty="0" smtClean="0"/>
              <a:t>Viola </a:t>
            </a:r>
            <a:r>
              <a:rPr lang="pl-PL" sz="7200" i="1" dirty="0" err="1" smtClean="0"/>
              <a:t>persicifolia</a:t>
            </a:r>
            <a:r>
              <a:rPr lang="pl-PL" sz="7200" dirty="0" smtClean="0"/>
              <a:t> </a:t>
            </a:r>
          </a:p>
          <a:p>
            <a:r>
              <a:rPr lang="pl-PL" sz="7200" dirty="0" smtClean="0"/>
              <a:t>            6. Gnieźnik leśny </a:t>
            </a:r>
            <a:r>
              <a:rPr lang="pl-PL" sz="7200" i="1" dirty="0" err="1" smtClean="0"/>
              <a:t>Neottia</a:t>
            </a:r>
            <a:r>
              <a:rPr lang="pl-PL" sz="7200" i="1" dirty="0" smtClean="0"/>
              <a:t> </a:t>
            </a:r>
            <a:r>
              <a:rPr lang="pl-PL" sz="7200" i="1" dirty="0" err="1" smtClean="0"/>
              <a:t>nidus-avis</a:t>
            </a:r>
            <a:r>
              <a:rPr lang="pl-PL" sz="7200" dirty="0" smtClean="0"/>
              <a:t> </a:t>
            </a:r>
          </a:p>
          <a:p>
            <a:r>
              <a:rPr lang="pl-PL" sz="7200" dirty="0" smtClean="0"/>
              <a:t>            7. Kotewka orzech wodny </a:t>
            </a:r>
            <a:r>
              <a:rPr lang="pl-PL" sz="7200" i="1" dirty="0" err="1" smtClean="0"/>
              <a:t>Trapa</a:t>
            </a:r>
            <a:r>
              <a:rPr lang="pl-PL" sz="7200" i="1" dirty="0" smtClean="0"/>
              <a:t> </a:t>
            </a:r>
            <a:r>
              <a:rPr lang="pl-PL" sz="7200" i="1" dirty="0" err="1" smtClean="0"/>
              <a:t>natans</a:t>
            </a:r>
            <a:r>
              <a:rPr lang="pl-PL" sz="7200" dirty="0" smtClean="0"/>
              <a:t> </a:t>
            </a:r>
          </a:p>
          <a:p>
            <a:r>
              <a:rPr lang="pl-PL" sz="7200" dirty="0" smtClean="0"/>
              <a:t>            8. Kruszczyk siny </a:t>
            </a:r>
            <a:r>
              <a:rPr lang="pl-PL" sz="7200" i="1" dirty="0" err="1" smtClean="0"/>
              <a:t>Epipactis</a:t>
            </a:r>
            <a:r>
              <a:rPr lang="pl-PL" sz="7200" i="1" dirty="0" smtClean="0"/>
              <a:t> purpurata</a:t>
            </a:r>
            <a:r>
              <a:rPr lang="pl-PL" sz="7200" dirty="0" smtClean="0"/>
              <a:t> </a:t>
            </a:r>
          </a:p>
          <a:p>
            <a:r>
              <a:rPr lang="pl-PL" sz="7200" dirty="0" smtClean="0"/>
              <a:t>            9. Kruszczyk szerokolistny </a:t>
            </a:r>
            <a:r>
              <a:rPr lang="pl-PL" sz="7200" i="1" dirty="0" err="1" smtClean="0"/>
              <a:t>Epipactis</a:t>
            </a:r>
            <a:r>
              <a:rPr lang="pl-PL" sz="7200" i="1" dirty="0" smtClean="0"/>
              <a:t> </a:t>
            </a:r>
            <a:r>
              <a:rPr lang="pl-PL" sz="7200" i="1" dirty="0" err="1" smtClean="0"/>
              <a:t>helleborine</a:t>
            </a:r>
            <a:r>
              <a:rPr lang="pl-PL" sz="7200" dirty="0" smtClean="0"/>
              <a:t> </a:t>
            </a:r>
          </a:p>
          <a:p>
            <a:r>
              <a:rPr lang="pl-PL" sz="7200" dirty="0" smtClean="0"/>
              <a:t>            10. Kukułka Fuchsa </a:t>
            </a:r>
            <a:r>
              <a:rPr lang="pl-PL" sz="7200" i="1" dirty="0" err="1" smtClean="0"/>
              <a:t>Dactylorhiza</a:t>
            </a:r>
            <a:r>
              <a:rPr lang="pl-PL" sz="7200" i="1" dirty="0" smtClean="0"/>
              <a:t> </a:t>
            </a:r>
            <a:r>
              <a:rPr lang="pl-PL" sz="7200" i="1" dirty="0" err="1" smtClean="0"/>
              <a:t>fuchsii</a:t>
            </a:r>
            <a:r>
              <a:rPr lang="pl-PL" sz="7200" dirty="0" smtClean="0"/>
              <a:t> </a:t>
            </a:r>
          </a:p>
          <a:p>
            <a:r>
              <a:rPr lang="pl-PL" sz="7200" dirty="0" smtClean="0"/>
              <a:t>            11. Kukułka krwista </a:t>
            </a:r>
            <a:r>
              <a:rPr lang="pl-PL" sz="7200" i="1" dirty="0" err="1" smtClean="0"/>
              <a:t>Dactylorhiza</a:t>
            </a:r>
            <a:r>
              <a:rPr lang="pl-PL" sz="7200" i="1" dirty="0" smtClean="0"/>
              <a:t> </a:t>
            </a:r>
            <a:r>
              <a:rPr lang="pl-PL" sz="7200" i="1" dirty="0" err="1" smtClean="0"/>
              <a:t>incarnata</a:t>
            </a:r>
            <a:r>
              <a:rPr lang="pl-PL" sz="7200" dirty="0" smtClean="0"/>
              <a:t> </a:t>
            </a:r>
          </a:p>
          <a:p>
            <a:r>
              <a:rPr lang="pl-PL" sz="7200" dirty="0" smtClean="0"/>
              <a:t>            12. Kukułka szerokolistna </a:t>
            </a:r>
            <a:r>
              <a:rPr lang="pl-PL" sz="7200" i="1" dirty="0" err="1" smtClean="0"/>
              <a:t>Dactylorhiza</a:t>
            </a:r>
            <a:r>
              <a:rPr lang="pl-PL" sz="7200" i="1" dirty="0" smtClean="0"/>
              <a:t> </a:t>
            </a:r>
            <a:r>
              <a:rPr lang="pl-PL" sz="7200" i="1" dirty="0" err="1" smtClean="0"/>
              <a:t>majalis</a:t>
            </a:r>
            <a:r>
              <a:rPr lang="pl-PL" sz="7200" dirty="0" smtClean="0"/>
              <a:t> </a:t>
            </a:r>
          </a:p>
          <a:p>
            <a:r>
              <a:rPr lang="pl-PL" sz="7200" dirty="0" smtClean="0"/>
              <a:t>            13. Lilia </a:t>
            </a:r>
            <a:r>
              <a:rPr lang="pl-PL" sz="7200" dirty="0" err="1" smtClean="0"/>
              <a:t>złotogłów</a:t>
            </a:r>
            <a:r>
              <a:rPr lang="pl-PL" sz="7200" dirty="0" smtClean="0"/>
              <a:t> </a:t>
            </a:r>
            <a:r>
              <a:rPr lang="pl-PL" sz="7200" i="1" dirty="0" err="1" smtClean="0"/>
              <a:t>Lilium</a:t>
            </a:r>
            <a:r>
              <a:rPr lang="pl-PL" sz="7200" i="1" dirty="0" smtClean="0"/>
              <a:t> </a:t>
            </a:r>
            <a:r>
              <a:rPr lang="pl-PL" sz="7200" i="1" dirty="0" err="1" smtClean="0"/>
              <a:t>martagon</a:t>
            </a:r>
            <a:r>
              <a:rPr lang="pl-PL" sz="7200" dirty="0" smtClean="0"/>
              <a:t> </a:t>
            </a:r>
          </a:p>
          <a:p>
            <a:r>
              <a:rPr lang="pl-PL" sz="7200" dirty="0" smtClean="0"/>
              <a:t>            14. </a:t>
            </a:r>
            <a:r>
              <a:rPr lang="pl-PL" sz="7200" dirty="0" err="1" smtClean="0"/>
              <a:t>Lindernia</a:t>
            </a:r>
            <a:r>
              <a:rPr lang="pl-PL" sz="7200" dirty="0" smtClean="0"/>
              <a:t> mułowa </a:t>
            </a:r>
            <a:r>
              <a:rPr lang="pl-PL" sz="7200" i="1" dirty="0" err="1" smtClean="0"/>
              <a:t>Lindernia</a:t>
            </a:r>
            <a:r>
              <a:rPr lang="pl-PL" sz="7200" i="1" dirty="0" smtClean="0"/>
              <a:t> </a:t>
            </a:r>
            <a:r>
              <a:rPr lang="pl-PL" sz="7200" i="1" dirty="0" err="1" smtClean="0"/>
              <a:t>procumbens</a:t>
            </a:r>
            <a:r>
              <a:rPr lang="pl-PL" sz="7200" dirty="0" smtClean="0"/>
              <a:t> </a:t>
            </a:r>
          </a:p>
          <a:p>
            <a:r>
              <a:rPr lang="pl-PL" sz="7200" dirty="0" smtClean="0"/>
              <a:t>            15. Listera jajowata </a:t>
            </a:r>
            <a:r>
              <a:rPr lang="pl-PL" sz="7200" i="1" dirty="0" smtClean="0"/>
              <a:t>Listera </a:t>
            </a:r>
            <a:r>
              <a:rPr lang="pl-PL" sz="7200" i="1" dirty="0" err="1" smtClean="0"/>
              <a:t>ovata</a:t>
            </a:r>
            <a:r>
              <a:rPr lang="pl-PL" sz="7200" dirty="0" smtClean="0"/>
              <a:t> </a:t>
            </a:r>
          </a:p>
          <a:p>
            <a:r>
              <a:rPr lang="pl-PL" sz="7200" dirty="0" smtClean="0"/>
              <a:t>            16. Nadwodnik </a:t>
            </a:r>
            <a:r>
              <a:rPr lang="pl-PL" sz="7200" dirty="0" err="1" smtClean="0"/>
              <a:t>naprzeciwlistny</a:t>
            </a:r>
            <a:r>
              <a:rPr lang="pl-PL" sz="7200" dirty="0" smtClean="0"/>
              <a:t> </a:t>
            </a:r>
            <a:r>
              <a:rPr lang="pl-PL" sz="7200" i="1" dirty="0" err="1" smtClean="0"/>
              <a:t>Elatine</a:t>
            </a:r>
            <a:r>
              <a:rPr lang="pl-PL" sz="7200" i="1" dirty="0" smtClean="0"/>
              <a:t> </a:t>
            </a:r>
            <a:r>
              <a:rPr lang="pl-PL" sz="7200" i="1" dirty="0" err="1" smtClean="0"/>
              <a:t>hydropiper</a:t>
            </a:r>
            <a:r>
              <a:rPr lang="pl-PL" sz="7200" dirty="0" smtClean="0"/>
              <a:t> </a:t>
            </a:r>
          </a:p>
          <a:p>
            <a:endParaRPr lang="pl-PL" dirty="0"/>
          </a:p>
        </p:txBody>
      </p:sp>
    </p:spTree>
  </p:cSld>
  <p:clrMapOvr>
    <a:masterClrMapping/>
  </p:clrMapOvr>
  <p:transition>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p:txBody>
          <a:bodyPr>
            <a:normAutofit/>
          </a:bodyPr>
          <a:lstStyle/>
          <a:p>
            <a:r>
              <a:rPr lang="pl-PL" sz="1600" dirty="0" smtClean="0"/>
              <a:t>			</a:t>
            </a:r>
            <a:endParaRPr lang="pl-PL" sz="2000" dirty="0"/>
          </a:p>
        </p:txBody>
      </p:sp>
      <p:sp>
        <p:nvSpPr>
          <p:cNvPr id="4" name="Prostokąt 3"/>
          <p:cNvSpPr/>
          <p:nvPr/>
        </p:nvSpPr>
        <p:spPr>
          <a:xfrm>
            <a:off x="2285984" y="1571612"/>
            <a:ext cx="4572000" cy="4062651"/>
          </a:xfrm>
          <a:prstGeom prst="rect">
            <a:avLst/>
          </a:prstGeom>
        </p:spPr>
        <p:txBody>
          <a:bodyPr>
            <a:spAutoFit/>
          </a:bodyPr>
          <a:lstStyle/>
          <a:p>
            <a:r>
              <a:rPr lang="pl-PL" sz="2400" dirty="0" smtClean="0">
                <a:latin typeface="Arabic Typesetting" pitchFamily="66" charset="-78"/>
                <a:cs typeface="Arabic Typesetting" pitchFamily="66" charset="-78"/>
              </a:rPr>
              <a:t>Do najważniejszych powodów, dla których stosuje się ochronę przyrody, należą:</a:t>
            </a:r>
          </a:p>
          <a:p>
            <a:r>
              <a:rPr lang="pl-PL" sz="2400" dirty="0" smtClean="0">
                <a:latin typeface="Arabic Typesetting" pitchFamily="66" charset="-78"/>
                <a:cs typeface="Arabic Typesetting" pitchFamily="66" charset="-78"/>
              </a:rPr>
              <a:t>natury estetycznej (rekreacyjne) – aby podziwiać </a:t>
            </a:r>
            <a:r>
              <a:rPr lang="pl-PL" sz="2400" dirty="0" smtClean="0">
                <a:latin typeface="Arabic Typesetting" pitchFamily="66" charset="-78"/>
                <a:cs typeface="Arabic Typesetting" pitchFamily="66" charset="-78"/>
              </a:rPr>
              <a:t/>
            </a:r>
            <a:br>
              <a:rPr lang="pl-PL" sz="2400" dirty="0" smtClean="0">
                <a:latin typeface="Arabic Typesetting" pitchFamily="66" charset="-78"/>
                <a:cs typeface="Arabic Typesetting" pitchFamily="66" charset="-78"/>
              </a:rPr>
            </a:br>
            <a:r>
              <a:rPr lang="pl-PL" sz="2400" dirty="0" smtClean="0">
                <a:latin typeface="Arabic Typesetting" pitchFamily="66" charset="-78"/>
                <a:cs typeface="Arabic Typesetting" pitchFamily="66" charset="-78"/>
              </a:rPr>
              <a:t>i </a:t>
            </a:r>
            <a:r>
              <a:rPr lang="pl-PL" sz="2400" dirty="0" smtClean="0">
                <a:latin typeface="Arabic Typesetting" pitchFamily="66" charset="-78"/>
                <a:cs typeface="Arabic Typesetting" pitchFamily="66" charset="-78"/>
              </a:rPr>
              <a:t>móc odpocząć, </a:t>
            </a:r>
          </a:p>
          <a:p>
            <a:r>
              <a:rPr lang="pl-PL" sz="2400" dirty="0" smtClean="0">
                <a:latin typeface="Arabic Typesetting" pitchFamily="66" charset="-78"/>
                <a:cs typeface="Arabic Typesetting" pitchFamily="66" charset="-78"/>
              </a:rPr>
              <a:t>gospodarcze – aby pozyskiwać surowce i rozwijać gospodarkę, </a:t>
            </a:r>
          </a:p>
          <a:p>
            <a:r>
              <a:rPr lang="pl-PL" sz="2400" dirty="0" smtClean="0">
                <a:latin typeface="Arabic Typesetting" pitchFamily="66" charset="-78"/>
                <a:cs typeface="Arabic Typesetting" pitchFamily="66" charset="-78"/>
              </a:rPr>
              <a:t>przyrodniczo-naukowe – aby badać gatunki dla młodszych pokoleń; aby tworzyć leki, </a:t>
            </a:r>
          </a:p>
          <a:p>
            <a:r>
              <a:rPr lang="pl-PL" sz="2400" dirty="0" smtClean="0">
                <a:latin typeface="Arabic Typesetting" pitchFamily="66" charset="-78"/>
                <a:cs typeface="Arabic Typesetting" pitchFamily="66" charset="-78"/>
              </a:rPr>
              <a:t>społeczne – aby odpoczywać, </a:t>
            </a:r>
          </a:p>
          <a:p>
            <a:r>
              <a:rPr lang="pl-PL" sz="2400" dirty="0" smtClean="0">
                <a:latin typeface="Arabic Typesetting" pitchFamily="66" charset="-78"/>
                <a:cs typeface="Arabic Typesetting" pitchFamily="66" charset="-78"/>
              </a:rPr>
              <a:t>historyczno-naukowe – dla pokoleń. </a:t>
            </a:r>
          </a:p>
          <a:p>
            <a:r>
              <a:rPr lang="pl-PL" dirty="0" smtClean="0"/>
              <a:t>	</a:t>
            </a:r>
            <a:endParaRPr lang="pl-PL" dirty="0"/>
          </a:p>
        </p:txBody>
      </p:sp>
    </p:spTree>
  </p:cSld>
  <p:clrMapOvr>
    <a:masterClrMapping/>
  </p:clrMapOvr>
  <p:transition>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p:txBody>
          <a:bodyPr>
            <a:normAutofit/>
          </a:bodyPr>
          <a:lstStyle/>
          <a:p>
            <a:r>
              <a:rPr lang="pl-PL" sz="1600" dirty="0" smtClean="0"/>
              <a:t>			</a:t>
            </a:r>
            <a:endParaRPr lang="pl-PL" sz="2000" dirty="0"/>
          </a:p>
        </p:txBody>
      </p:sp>
      <p:sp>
        <p:nvSpPr>
          <p:cNvPr id="2" name="Tytuł 1"/>
          <p:cNvSpPr>
            <a:spLocks noGrp="1"/>
          </p:cNvSpPr>
          <p:nvPr>
            <p:ph type="ctrTitle"/>
          </p:nvPr>
        </p:nvSpPr>
        <p:spPr/>
        <p:txBody>
          <a:bodyPr/>
          <a:lstStyle/>
          <a:p>
            <a:r>
              <a:rPr lang="pl-PL" dirty="0" smtClean="0"/>
              <a:t>Formy ochrony przyrody</a:t>
            </a:r>
            <a:endParaRPr lang="pl-PL" dirty="0"/>
          </a:p>
        </p:txBody>
      </p:sp>
    </p:spTree>
  </p:cSld>
  <p:clrMapOvr>
    <a:masterClrMapping/>
  </p:clrMapOvr>
  <p:transition>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p:txBody>
          <a:bodyPr>
            <a:normAutofit/>
          </a:bodyPr>
          <a:lstStyle/>
          <a:p>
            <a:r>
              <a:rPr lang="pl-PL" sz="1600" dirty="0" smtClean="0"/>
              <a:t>			</a:t>
            </a:r>
            <a:endParaRPr lang="pl-PL" sz="2000" dirty="0"/>
          </a:p>
        </p:txBody>
      </p:sp>
      <p:sp>
        <p:nvSpPr>
          <p:cNvPr id="2" name="Tytuł 1"/>
          <p:cNvSpPr>
            <a:spLocks noGrp="1"/>
          </p:cNvSpPr>
          <p:nvPr>
            <p:ph type="ctrTitle"/>
          </p:nvPr>
        </p:nvSpPr>
        <p:spPr/>
        <p:txBody>
          <a:bodyPr/>
          <a:lstStyle/>
          <a:p>
            <a:r>
              <a:rPr lang="pl-PL" dirty="0" smtClean="0"/>
              <a:t>Park narodowy</a:t>
            </a:r>
            <a:endParaRPr lang="pl-PL" dirty="0"/>
          </a:p>
        </p:txBody>
      </p:sp>
      <p:sp>
        <p:nvSpPr>
          <p:cNvPr id="4" name="Prostokąt 3"/>
          <p:cNvSpPr/>
          <p:nvPr/>
        </p:nvSpPr>
        <p:spPr>
          <a:xfrm>
            <a:off x="2428860" y="3214686"/>
            <a:ext cx="4572000" cy="3416320"/>
          </a:xfrm>
          <a:prstGeom prst="rect">
            <a:avLst/>
          </a:prstGeom>
        </p:spPr>
        <p:txBody>
          <a:bodyPr>
            <a:spAutoFit/>
          </a:bodyPr>
          <a:lstStyle/>
          <a:p>
            <a:r>
              <a:rPr lang="pl-PL" sz="2400" b="1" dirty="0" smtClean="0">
                <a:latin typeface="Arabic Typesetting" pitchFamily="66" charset="-78"/>
                <a:cs typeface="Arabic Typesetting" pitchFamily="66" charset="-78"/>
              </a:rPr>
              <a:t>Park narodowy</a:t>
            </a:r>
            <a:r>
              <a:rPr lang="pl-PL" sz="2400" dirty="0" smtClean="0">
                <a:latin typeface="Arabic Typesetting" pitchFamily="66" charset="-78"/>
                <a:cs typeface="Arabic Typesetting" pitchFamily="66" charset="-78"/>
              </a:rPr>
              <a:t> to forma ochrony przyrody występująca w większości państw świata; obszar powołany przez władzę szczebla krajowego celem ochrony występującej tam przyrody ożywionej (rzadziej np. cech krajobrazu, także kulturowego), na którym prawnie ograniczona jest możliwość prowadzenia działalności gospodarczej, osiedlania się itd., jednak obszar przynajmniej w pewnym zakresie jest udostępniony do zwiedzania.</a:t>
            </a:r>
            <a:endParaRPr lang="pl-PL" sz="2400" dirty="0">
              <a:latin typeface="Arabic Typesetting" pitchFamily="66" charset="-78"/>
              <a:cs typeface="Arabic Typesetting" pitchFamily="66" charset="-78"/>
            </a:endParaRPr>
          </a:p>
        </p:txBody>
      </p:sp>
    </p:spTree>
  </p:cSld>
  <p:clrMapOvr>
    <a:masterClrMapping/>
  </p:clrMapOvr>
  <p:transition>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kudowa.pl/upload/Image/GORY1(1).jpg"/>
          <p:cNvPicPr>
            <a:picLocks noChangeAspect="1" noChangeArrowheads="1"/>
          </p:cNvPicPr>
          <p:nvPr/>
        </p:nvPicPr>
        <p:blipFill>
          <a:blip r:embed="rId2"/>
          <a:srcRect/>
          <a:stretch>
            <a:fillRect/>
          </a:stretch>
        </p:blipFill>
        <p:spPr bwMode="auto">
          <a:xfrm>
            <a:off x="-71467" y="0"/>
            <a:ext cx="9215467" cy="6858000"/>
          </a:xfrm>
          <a:prstGeom prst="rect">
            <a:avLst/>
          </a:prstGeom>
          <a:noFill/>
        </p:spPr>
      </p:pic>
      <p:sp>
        <p:nvSpPr>
          <p:cNvPr id="3" name="Podtytuł 2"/>
          <p:cNvSpPr>
            <a:spLocks noGrp="1"/>
          </p:cNvSpPr>
          <p:nvPr>
            <p:ph type="subTitle" idx="1"/>
          </p:nvPr>
        </p:nvSpPr>
        <p:spPr/>
        <p:txBody>
          <a:bodyPr>
            <a:normAutofit/>
          </a:bodyPr>
          <a:lstStyle/>
          <a:p>
            <a:r>
              <a:rPr lang="pl-PL" sz="1600" dirty="0" smtClean="0"/>
              <a:t>			</a:t>
            </a:r>
            <a:endParaRPr lang="pl-PL" sz="2000" dirty="0"/>
          </a:p>
        </p:txBody>
      </p:sp>
      <p:sp>
        <p:nvSpPr>
          <p:cNvPr id="2" name="Tytuł 1"/>
          <p:cNvSpPr>
            <a:spLocks noGrp="1"/>
          </p:cNvSpPr>
          <p:nvPr>
            <p:ph type="ctrTitle"/>
          </p:nvPr>
        </p:nvSpPr>
        <p:spPr>
          <a:xfrm>
            <a:off x="642910" y="428604"/>
            <a:ext cx="8229600" cy="1327149"/>
          </a:xfrm>
        </p:spPr>
        <p:txBody>
          <a:bodyPr/>
          <a:lstStyle/>
          <a:p>
            <a:r>
              <a:rPr lang="pl-PL" dirty="0" smtClean="0">
                <a:solidFill>
                  <a:schemeClr val="tx1"/>
                </a:solidFill>
              </a:rPr>
              <a:t>Park Narodowy Gór Stołowych</a:t>
            </a:r>
            <a:endParaRPr lang="pl-PL" dirty="0">
              <a:solidFill>
                <a:schemeClr val="tx1"/>
              </a:solidFill>
            </a:endParaRPr>
          </a:p>
        </p:txBody>
      </p:sp>
      <p:sp>
        <p:nvSpPr>
          <p:cNvPr id="5" name="Prostokąt 4"/>
          <p:cNvSpPr/>
          <p:nvPr/>
        </p:nvSpPr>
        <p:spPr>
          <a:xfrm>
            <a:off x="4572000" y="2285992"/>
            <a:ext cx="4572000" cy="4154984"/>
          </a:xfrm>
          <a:prstGeom prst="rect">
            <a:avLst/>
          </a:prstGeom>
        </p:spPr>
        <p:txBody>
          <a:bodyPr>
            <a:spAutoFit/>
          </a:bodyPr>
          <a:lstStyle/>
          <a:p>
            <a:r>
              <a:rPr lang="pl-PL" sz="2400" b="1" dirty="0" smtClean="0">
                <a:solidFill>
                  <a:schemeClr val="accent3"/>
                </a:solidFill>
                <a:latin typeface="Arabic Typesetting" pitchFamily="66" charset="-78"/>
                <a:cs typeface="Arabic Typesetting" pitchFamily="66" charset="-78"/>
              </a:rPr>
              <a:t>Park Narodowy Gór Stołowych</a:t>
            </a:r>
            <a:r>
              <a:rPr lang="pl-PL" sz="2400" dirty="0" smtClean="0">
                <a:solidFill>
                  <a:schemeClr val="accent3"/>
                </a:solidFill>
                <a:latin typeface="Arabic Typesetting" pitchFamily="66" charset="-78"/>
                <a:cs typeface="Arabic Typesetting" pitchFamily="66" charset="-78"/>
              </a:rPr>
              <a:t> to jeden z 23 parków narodowych</a:t>
            </a:r>
            <a:r>
              <a:rPr lang="pl-PL" sz="2400" dirty="0">
                <a:solidFill>
                  <a:schemeClr val="accent3"/>
                </a:solidFill>
                <a:latin typeface="Arabic Typesetting" pitchFamily="66" charset="-78"/>
                <a:cs typeface="Arabic Typesetting" pitchFamily="66" charset="-78"/>
              </a:rPr>
              <a:t> </a:t>
            </a:r>
            <a:r>
              <a:rPr lang="pl-PL" sz="2400" dirty="0" smtClean="0">
                <a:solidFill>
                  <a:schemeClr val="accent3"/>
                </a:solidFill>
                <a:latin typeface="Arabic Typesetting" pitchFamily="66" charset="-78"/>
                <a:cs typeface="Arabic Typesetting" pitchFamily="66" charset="-78"/>
              </a:rPr>
              <a:t>na terenie Polski, utworzony w 1993.</a:t>
            </a:r>
          </a:p>
          <a:p>
            <a:r>
              <a:rPr lang="pl-PL" sz="2400" dirty="0" smtClean="0">
                <a:solidFill>
                  <a:schemeClr val="accent3"/>
                </a:solidFill>
                <a:latin typeface="Arabic Typesetting" pitchFamily="66" charset="-78"/>
                <a:cs typeface="Arabic Typesetting" pitchFamily="66" charset="-78"/>
              </a:rPr>
              <a:t>Park jest położony na terenie Sudetów Środkowych na południowym zachodzie ziemi kłodzkiej, przy granicy polsko-czeskiej. Górami Stołowymi nazywana jest znajdująca się na terytorium Polski południowo-zachodnia część rozległej, piaskowcowej płyty wypełniającej Nieckę </a:t>
            </a:r>
            <a:r>
              <a:rPr lang="pl-PL" sz="2400" dirty="0" err="1" smtClean="0">
                <a:solidFill>
                  <a:schemeClr val="accent3"/>
                </a:solidFill>
                <a:latin typeface="Arabic Typesetting" pitchFamily="66" charset="-78"/>
                <a:cs typeface="Arabic Typesetting" pitchFamily="66" charset="-78"/>
              </a:rPr>
              <a:t>Śródsudecką</a:t>
            </a:r>
            <a:r>
              <a:rPr lang="pl-PL" sz="2400" dirty="0" smtClean="0">
                <a:solidFill>
                  <a:schemeClr val="accent3"/>
                </a:solidFill>
                <a:latin typeface="Arabic Typesetting" pitchFamily="66" charset="-78"/>
                <a:cs typeface="Arabic Typesetting" pitchFamily="66" charset="-78"/>
              </a:rPr>
              <a:t>, pomiędzy Karkonoszami, a Górami Bystrzyckimi i </a:t>
            </a:r>
            <a:r>
              <a:rPr lang="pl-PL" sz="2400" dirty="0" err="1" smtClean="0">
                <a:solidFill>
                  <a:schemeClr val="accent3"/>
                </a:solidFill>
                <a:latin typeface="Arabic Typesetting" pitchFamily="66" charset="-78"/>
                <a:cs typeface="Arabic Typesetting" pitchFamily="66" charset="-78"/>
              </a:rPr>
              <a:t>Orlickimi</a:t>
            </a:r>
            <a:r>
              <a:rPr lang="pl-PL" sz="2400" dirty="0" smtClean="0">
                <a:solidFill>
                  <a:schemeClr val="accent3"/>
                </a:solidFill>
                <a:latin typeface="Arabic Typesetting" pitchFamily="66" charset="-78"/>
                <a:cs typeface="Arabic Typesetting" pitchFamily="66" charset="-78"/>
              </a:rPr>
              <a:t>. </a:t>
            </a:r>
            <a:endParaRPr lang="pl-PL" sz="2400" dirty="0">
              <a:solidFill>
                <a:schemeClr val="accent3"/>
              </a:solidFill>
              <a:latin typeface="Arabic Typesetting" pitchFamily="66" charset="-78"/>
              <a:cs typeface="Arabic Typesetting" pitchFamily="66" charset="-78"/>
            </a:endParaRPr>
          </a:p>
        </p:txBody>
      </p:sp>
    </p:spTree>
  </p:cSld>
  <p:clrMapOvr>
    <a:masterClrMapping/>
  </p:clrMapOvr>
  <p:transition>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ga.com.pl/foto12/04980x.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Podtytuł 2"/>
          <p:cNvSpPr>
            <a:spLocks noGrp="1"/>
          </p:cNvSpPr>
          <p:nvPr>
            <p:ph type="subTitle" idx="1"/>
          </p:nvPr>
        </p:nvSpPr>
        <p:spPr>
          <a:xfrm>
            <a:off x="1357290" y="2500306"/>
            <a:ext cx="6400800" cy="1600200"/>
          </a:xfrm>
        </p:spPr>
        <p:txBody>
          <a:bodyPr>
            <a:normAutofit fontScale="25000" lnSpcReduction="20000"/>
          </a:bodyPr>
          <a:lstStyle/>
          <a:p>
            <a:r>
              <a:rPr lang="pl-PL" sz="9600" b="1" dirty="0" smtClean="0">
                <a:solidFill>
                  <a:schemeClr val="accent3"/>
                </a:solidFill>
                <a:latin typeface="Arabic Typesetting" pitchFamily="66" charset="-78"/>
                <a:cs typeface="Arabic Typesetting" pitchFamily="66" charset="-78"/>
              </a:rPr>
              <a:t>Park Narodowy „Ujście Warty”</a:t>
            </a:r>
            <a:r>
              <a:rPr lang="pl-PL" sz="9600" dirty="0" smtClean="0">
                <a:solidFill>
                  <a:schemeClr val="accent3"/>
                </a:solidFill>
                <a:latin typeface="Arabic Typesetting" pitchFamily="66" charset="-78"/>
                <a:cs typeface="Arabic Typesetting" pitchFamily="66" charset="-78"/>
              </a:rPr>
              <a:t> – najmłodszy z 23 parków narodowych na terenie Polski, utworzony 1 lipca 2001 roku z połączenia rezerwatu Słońsk i części Parku Krajobrazowego Ujście Warty.</a:t>
            </a:r>
          </a:p>
          <a:p>
            <a:r>
              <a:rPr lang="pl-PL" sz="9600" dirty="0" smtClean="0">
                <a:solidFill>
                  <a:schemeClr val="accent3"/>
                </a:solidFill>
                <a:latin typeface="Arabic Typesetting" pitchFamily="66" charset="-78"/>
                <a:cs typeface="Arabic Typesetting" pitchFamily="66" charset="-78"/>
              </a:rPr>
              <a:t>Umiejscowienie Ujścia Warty na mapie hipsometrycznej.</a:t>
            </a:r>
          </a:p>
          <a:p>
            <a:r>
              <a:rPr lang="pl-PL" sz="9600" dirty="0" smtClean="0">
                <a:solidFill>
                  <a:schemeClr val="accent3"/>
                </a:solidFill>
                <a:latin typeface="Arabic Typesetting" pitchFamily="66" charset="-78"/>
                <a:cs typeface="Arabic Typesetting" pitchFamily="66" charset="-78"/>
              </a:rPr>
              <a:t>Park o powierzchni 8074 ha obejmuje rozlewiska u ujścia rzeki Warty do Odry, wytwarzane w dużej mierze przez rzekę Postomię. </a:t>
            </a:r>
          </a:p>
          <a:p>
            <a:r>
              <a:rPr lang="pl-PL" sz="1600" dirty="0" smtClean="0"/>
              <a:t>			</a:t>
            </a:r>
            <a:endParaRPr lang="pl-PL" sz="2000" dirty="0"/>
          </a:p>
        </p:txBody>
      </p:sp>
      <p:sp>
        <p:nvSpPr>
          <p:cNvPr id="2" name="Tytuł 1"/>
          <p:cNvSpPr>
            <a:spLocks noGrp="1"/>
          </p:cNvSpPr>
          <p:nvPr>
            <p:ph type="ctrTitle"/>
          </p:nvPr>
        </p:nvSpPr>
        <p:spPr>
          <a:xfrm>
            <a:off x="500034" y="214290"/>
            <a:ext cx="8229600" cy="1470025"/>
          </a:xfrm>
        </p:spPr>
        <p:txBody>
          <a:bodyPr>
            <a:noAutofit/>
          </a:bodyPr>
          <a:lstStyle/>
          <a:p>
            <a:r>
              <a:rPr lang="pl-PL" sz="6000" dirty="0" smtClean="0">
                <a:latin typeface="Arabic Typesetting" pitchFamily="66" charset="-78"/>
                <a:cs typeface="Arabic Typesetting" pitchFamily="66" charset="-78"/>
              </a:rPr>
              <a:t>Park Narodowy „Ujście Warty”</a:t>
            </a:r>
            <a:endParaRPr lang="pl-PL" sz="6000" dirty="0">
              <a:latin typeface="Arabic Typesetting" pitchFamily="66" charset="-78"/>
              <a:cs typeface="Arabic Typesetting" pitchFamily="66" charset="-78"/>
            </a:endParaRPr>
          </a:p>
        </p:txBody>
      </p:sp>
    </p:spTree>
  </p:cSld>
  <p:clrMapOvr>
    <a:masterClrMapping/>
  </p:clrMapOvr>
  <p:transition>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pracownia.org.pl/images/artykuly/63atjc_dz_12.2008_17-300.jpg"/>
          <p:cNvPicPr>
            <a:picLocks noChangeAspect="1" noChangeArrowheads="1"/>
          </p:cNvPicPr>
          <p:nvPr/>
        </p:nvPicPr>
        <p:blipFill>
          <a:blip r:embed="rId2"/>
          <a:srcRect/>
          <a:stretch>
            <a:fillRect/>
          </a:stretch>
        </p:blipFill>
        <p:spPr bwMode="auto">
          <a:xfrm>
            <a:off x="0" y="0"/>
            <a:ext cx="9144000" cy="6858001"/>
          </a:xfrm>
          <a:prstGeom prst="rect">
            <a:avLst/>
          </a:prstGeom>
          <a:noFill/>
        </p:spPr>
      </p:pic>
      <p:sp>
        <p:nvSpPr>
          <p:cNvPr id="2" name="Tytuł 1"/>
          <p:cNvSpPr>
            <a:spLocks noGrp="1"/>
          </p:cNvSpPr>
          <p:nvPr>
            <p:ph type="title"/>
          </p:nvPr>
        </p:nvSpPr>
        <p:spPr/>
        <p:txBody>
          <a:bodyPr/>
          <a:lstStyle/>
          <a:p>
            <a:r>
              <a:rPr lang="pl-PL" dirty="0" smtClean="0">
                <a:solidFill>
                  <a:schemeClr val="bg1"/>
                </a:solidFill>
              </a:rPr>
              <a:t>Park Narodowy „Bory Tucholskie”</a:t>
            </a:r>
            <a:endParaRPr lang="pl-PL" dirty="0">
              <a:solidFill>
                <a:schemeClr val="bg1"/>
              </a:solidFill>
            </a:endParaRPr>
          </a:p>
        </p:txBody>
      </p:sp>
      <p:sp>
        <p:nvSpPr>
          <p:cNvPr id="3" name="Symbol zastępczy zawartości 2"/>
          <p:cNvSpPr>
            <a:spLocks noGrp="1"/>
          </p:cNvSpPr>
          <p:nvPr>
            <p:ph sz="quarter" idx="1"/>
          </p:nvPr>
        </p:nvSpPr>
        <p:spPr/>
        <p:txBody>
          <a:bodyPr/>
          <a:lstStyle/>
          <a:p>
            <a:endParaRPr lang="pl-PL" dirty="0"/>
          </a:p>
        </p:txBody>
      </p:sp>
      <p:sp>
        <p:nvSpPr>
          <p:cNvPr id="5" name="Prostokąt 4"/>
          <p:cNvSpPr/>
          <p:nvPr/>
        </p:nvSpPr>
        <p:spPr>
          <a:xfrm>
            <a:off x="4286248" y="2928934"/>
            <a:ext cx="4572000" cy="3539430"/>
          </a:xfrm>
          <a:prstGeom prst="rect">
            <a:avLst/>
          </a:prstGeom>
        </p:spPr>
        <p:txBody>
          <a:bodyPr>
            <a:spAutoFit/>
          </a:bodyPr>
          <a:lstStyle/>
          <a:p>
            <a:r>
              <a:rPr lang="pl-PL" sz="2800" b="1" dirty="0" smtClean="0">
                <a:solidFill>
                  <a:schemeClr val="bg1"/>
                </a:solidFill>
                <a:latin typeface="Arabic Typesetting" pitchFamily="66" charset="-78"/>
                <a:cs typeface="Arabic Typesetting" pitchFamily="66" charset="-78"/>
              </a:rPr>
              <a:t>Park Narodowy „Bory Tucholskie”</a:t>
            </a:r>
            <a:r>
              <a:rPr lang="pl-PL" sz="2800" dirty="0" smtClean="0">
                <a:solidFill>
                  <a:schemeClr val="bg1"/>
                </a:solidFill>
                <a:latin typeface="Arabic Typesetting" pitchFamily="66" charset="-78"/>
                <a:cs typeface="Arabic Typesetting" pitchFamily="66" charset="-78"/>
              </a:rPr>
              <a:t> – utworzony w 1996 r., jest jednym z 23 parków narodowych na terenie Polski. Park znajduje się na terenie województwa pomorskiego, w powiecie Chojnickim</a:t>
            </a:r>
            <a:r>
              <a:rPr lang="pl-PL" sz="2800" dirty="0" smtClean="0">
                <a:solidFill>
                  <a:schemeClr val="bg1"/>
                </a:solidFill>
                <a:latin typeface="Arabic Typesetting" pitchFamily="66" charset="-78"/>
                <a:cs typeface="Arabic Typesetting" pitchFamily="66" charset="-78"/>
              </a:rPr>
              <a:t>,</a:t>
            </a:r>
            <a:br>
              <a:rPr lang="pl-PL" sz="2800" dirty="0" smtClean="0">
                <a:solidFill>
                  <a:schemeClr val="bg1"/>
                </a:solidFill>
                <a:latin typeface="Arabic Typesetting" pitchFamily="66" charset="-78"/>
                <a:cs typeface="Arabic Typesetting" pitchFamily="66" charset="-78"/>
              </a:rPr>
            </a:br>
            <a:r>
              <a:rPr lang="pl-PL" sz="2800" dirty="0" smtClean="0">
                <a:solidFill>
                  <a:schemeClr val="bg1"/>
                </a:solidFill>
                <a:latin typeface="Arabic Typesetting" pitchFamily="66" charset="-78"/>
                <a:cs typeface="Arabic Typesetting" pitchFamily="66" charset="-78"/>
              </a:rPr>
              <a:t> </a:t>
            </a:r>
            <a:r>
              <a:rPr lang="pl-PL" sz="2800" dirty="0" smtClean="0">
                <a:solidFill>
                  <a:schemeClr val="bg1"/>
                </a:solidFill>
                <a:latin typeface="Arabic Typesetting" pitchFamily="66" charset="-78"/>
                <a:cs typeface="Arabic Typesetting" pitchFamily="66" charset="-78"/>
              </a:rPr>
              <a:t>w granicach gmin Chojnice i Brusy. Siedzibą jest miejscowość Charzykowy, położona 3 km od Chojnic.</a:t>
            </a:r>
            <a:endParaRPr lang="pl-PL" sz="2800" dirty="0">
              <a:solidFill>
                <a:schemeClr val="bg1"/>
              </a:solidFill>
              <a:latin typeface="Arabic Typesetting" pitchFamily="66" charset="-78"/>
              <a:cs typeface="Arabic Typesetting" pitchFamily="66" charset="-78"/>
            </a:endParaRPr>
          </a:p>
        </p:txBody>
      </p:sp>
    </p:spTree>
  </p:cSld>
  <p:clrMapOvr>
    <a:masterClrMapping/>
  </p:clrMapOvr>
  <p:transition>
    <p:circl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pitał">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Kapitał">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apitał">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114</TotalTime>
  <Words>1057</Words>
  <Application>Microsoft Office PowerPoint</Application>
  <PresentationFormat>Pokaz na ekranie (4:3)</PresentationFormat>
  <Paragraphs>136</Paragraphs>
  <Slides>34</Slides>
  <Notes>0</Notes>
  <HiddenSlides>0</HiddenSlides>
  <MMClips>0</MMClips>
  <ScaleCrop>false</ScaleCrop>
  <HeadingPairs>
    <vt:vector size="4" baseType="variant">
      <vt:variant>
        <vt:lpstr>Motyw</vt:lpstr>
      </vt:variant>
      <vt:variant>
        <vt:i4>1</vt:i4>
      </vt:variant>
      <vt:variant>
        <vt:lpstr>Tytuły slajdów</vt:lpstr>
      </vt:variant>
      <vt:variant>
        <vt:i4>34</vt:i4>
      </vt:variant>
    </vt:vector>
  </HeadingPairs>
  <TitlesOfParts>
    <vt:vector size="35" baseType="lpstr">
      <vt:lpstr>Kapitał</vt:lpstr>
      <vt:lpstr>„Ochrona przyrody w Polsce”</vt:lpstr>
      <vt:lpstr>Co to jest ochrona przyrody?</vt:lpstr>
      <vt:lpstr>Cele ochrony przyrody</vt:lpstr>
      <vt:lpstr>Slajd 4</vt:lpstr>
      <vt:lpstr>Formy ochrony przyrody</vt:lpstr>
      <vt:lpstr>Park narodowy</vt:lpstr>
      <vt:lpstr>Park Narodowy Gór Stołowych</vt:lpstr>
      <vt:lpstr>Park Narodowy „Ujście Warty”</vt:lpstr>
      <vt:lpstr>Park Narodowy „Bory Tucholskie”</vt:lpstr>
      <vt:lpstr>Rezerwat przyrody</vt:lpstr>
      <vt:lpstr>Rezerwat przyrody Bażany</vt:lpstr>
      <vt:lpstr>Rezerwat przyrody Łężczok</vt:lpstr>
      <vt:lpstr>Rezerwat przyrody Cisy</vt:lpstr>
      <vt:lpstr>Pomnik przyrody</vt:lpstr>
      <vt:lpstr>Slajd 15</vt:lpstr>
      <vt:lpstr>Dąb Bartek</vt:lpstr>
      <vt:lpstr>Dąb Poganin</vt:lpstr>
      <vt:lpstr>Dąb Imperator Północy</vt:lpstr>
      <vt:lpstr>Park krajobrazowy</vt:lpstr>
      <vt:lpstr>Park Krajobrazowy Gór Opawskich</vt:lpstr>
      <vt:lpstr>Park Krajobrazowy Orlich Gniazd</vt:lpstr>
      <vt:lpstr>Pszczewski Park Krajobrazowy</vt:lpstr>
      <vt:lpstr>Obszary chronionego krajobrazu</vt:lpstr>
      <vt:lpstr>Otmuchowsko-Nyski Obszar Chronionego Krajobrazu </vt:lpstr>
      <vt:lpstr>Dolina Rospudy</vt:lpstr>
      <vt:lpstr>Obszar Chronionego Krajobrazu Pogórza Ciężkowickiego</vt:lpstr>
      <vt:lpstr>Stobrawski Park Krajobrazowy</vt:lpstr>
      <vt:lpstr>Slajd 28</vt:lpstr>
      <vt:lpstr>Zwierzęta w Stobrawskim Parku Krajobrazowym</vt:lpstr>
      <vt:lpstr>Slajd 30</vt:lpstr>
      <vt:lpstr>Zwierzęta chronione w Stobrawskim Parku Krajobrazowym</vt:lpstr>
      <vt:lpstr>Rośliny w Stobrawskim Parku Krajobrazowym</vt:lpstr>
      <vt:lpstr>Slajd 33</vt:lpstr>
      <vt:lpstr>Rośliny chronione w Stobrawskim Parku Krajobrazowy</vt:lpstr>
    </vt:vector>
  </TitlesOfParts>
  <Company>Ministrerstwo Edukacji Narodowej</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„Ochrona przyrody w Polsce”</dc:title>
  <dc:creator>student219c</dc:creator>
  <cp:lastModifiedBy>student219c</cp:lastModifiedBy>
  <cp:revision>14</cp:revision>
  <dcterms:created xsi:type="dcterms:W3CDTF">2011-11-02T13:31:01Z</dcterms:created>
  <dcterms:modified xsi:type="dcterms:W3CDTF">2011-11-15T13:07:44Z</dcterms:modified>
</cp:coreProperties>
</file>