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4" r:id="rId3"/>
    <p:sldId id="258" r:id="rId4"/>
    <p:sldId id="259" r:id="rId5"/>
    <p:sldId id="260" r:id="rId6"/>
    <p:sldId id="263" r:id="rId7"/>
    <p:sldId id="265" r:id="rId8"/>
    <p:sldId id="266"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C53BA835-0F88-4B66-8EB7-FC917C1FF2E5}" type="datetimeFigureOut">
              <a:rPr lang="pl-PL" smtClean="0"/>
              <a:t>2011-11-08</a:t>
            </a:fld>
            <a:endParaRPr lang="pl-PL"/>
          </a:p>
        </p:txBody>
      </p:sp>
      <p:sp>
        <p:nvSpPr>
          <p:cNvPr id="16" name="Symbol zastępczy numeru slajdu 15"/>
          <p:cNvSpPr>
            <a:spLocks noGrp="1"/>
          </p:cNvSpPr>
          <p:nvPr>
            <p:ph type="sldNum" sz="quarter" idx="11"/>
          </p:nvPr>
        </p:nvSpPr>
        <p:spPr/>
        <p:txBody>
          <a:bodyPr/>
          <a:lstStyle/>
          <a:p>
            <a:fld id="{574983FE-0CAD-4564-A1E8-2799B24B47AE}" type="slidenum">
              <a:rPr lang="pl-PL" smtClean="0"/>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53BA835-0F88-4B66-8EB7-FC917C1FF2E5}" type="datetimeFigureOut">
              <a:rPr lang="pl-PL" smtClean="0"/>
              <a:t>2011-11-08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4983FE-0CAD-4564-A1E8-2799B24B47AE}"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53BA835-0F88-4B66-8EB7-FC917C1FF2E5}" type="datetimeFigureOut">
              <a:rPr lang="pl-PL" smtClean="0"/>
              <a:t>2011-11-08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4983FE-0CAD-4564-A1E8-2799B24B47AE}"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C53BA835-0F88-4B66-8EB7-FC917C1FF2E5}" type="datetimeFigureOut">
              <a:rPr lang="pl-PL" smtClean="0"/>
              <a:t>2011-11-08</a:t>
            </a:fld>
            <a:endParaRPr lang="pl-PL"/>
          </a:p>
        </p:txBody>
      </p:sp>
      <p:sp>
        <p:nvSpPr>
          <p:cNvPr id="15" name="Symbol zastępczy numeru slajdu 14"/>
          <p:cNvSpPr>
            <a:spLocks noGrp="1"/>
          </p:cNvSpPr>
          <p:nvPr>
            <p:ph type="sldNum" sz="quarter" idx="15"/>
          </p:nvPr>
        </p:nvSpPr>
        <p:spPr/>
        <p:txBody>
          <a:bodyPr/>
          <a:lstStyle>
            <a:lvl1pPr algn="ctr">
              <a:defRPr/>
            </a:lvl1pPr>
          </a:lstStyle>
          <a:p>
            <a:fld id="{574983FE-0CAD-4564-A1E8-2799B24B47AE}" type="slidenum">
              <a:rPr lang="pl-PL" smtClean="0"/>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C53BA835-0F88-4B66-8EB7-FC917C1FF2E5}" type="datetimeFigureOut">
              <a:rPr lang="pl-PL" smtClean="0"/>
              <a:t>2011-11-08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4983FE-0CAD-4564-A1E8-2799B24B47AE}" type="slidenum">
              <a:rPr lang="pl-PL" smtClean="0"/>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C53BA835-0F88-4B66-8EB7-FC917C1FF2E5}" type="datetimeFigureOut">
              <a:rPr lang="pl-PL" smtClean="0"/>
              <a:t>2011-11-08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74983FE-0CAD-4564-A1E8-2799B24B47AE}" type="slidenum">
              <a:rPr lang="pl-PL" smtClean="0"/>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574983FE-0CAD-4564-A1E8-2799B24B47AE}" type="slidenum">
              <a:rPr lang="pl-PL" smtClean="0"/>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C53BA835-0F88-4B66-8EB7-FC917C1FF2E5}" type="datetimeFigureOut">
              <a:rPr lang="pl-PL" smtClean="0"/>
              <a:t>2011-11-08</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C53BA835-0F88-4B66-8EB7-FC917C1FF2E5}" type="datetimeFigureOut">
              <a:rPr lang="pl-PL" smtClean="0"/>
              <a:t>2011-11-08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74983FE-0CAD-4564-A1E8-2799B24B47AE}" type="slidenum">
              <a:rPr lang="pl-PL" smtClean="0"/>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53BA835-0F88-4B66-8EB7-FC917C1FF2E5}" type="datetimeFigureOut">
              <a:rPr lang="pl-PL" smtClean="0"/>
              <a:t>2011-11-08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74983FE-0CAD-4564-A1E8-2799B24B47AE}"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C53BA835-0F88-4B66-8EB7-FC917C1FF2E5}" type="datetimeFigureOut">
              <a:rPr lang="pl-PL" smtClean="0"/>
              <a:t>2011-11-08</a:t>
            </a:fld>
            <a:endParaRPr lang="pl-PL"/>
          </a:p>
        </p:txBody>
      </p:sp>
      <p:sp>
        <p:nvSpPr>
          <p:cNvPr id="9" name="Symbol zastępczy numeru slajdu 8"/>
          <p:cNvSpPr>
            <a:spLocks noGrp="1"/>
          </p:cNvSpPr>
          <p:nvPr>
            <p:ph type="sldNum" sz="quarter" idx="15"/>
          </p:nvPr>
        </p:nvSpPr>
        <p:spPr/>
        <p:txBody>
          <a:bodyPr/>
          <a:lstStyle/>
          <a:p>
            <a:fld id="{574983FE-0CAD-4564-A1E8-2799B24B47AE}" type="slidenum">
              <a:rPr lang="pl-PL" smtClean="0"/>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C53BA835-0F88-4B66-8EB7-FC917C1FF2E5}" type="datetimeFigureOut">
              <a:rPr lang="pl-PL" smtClean="0"/>
              <a:t>2011-11-08</a:t>
            </a:fld>
            <a:endParaRPr lang="pl-PL"/>
          </a:p>
        </p:txBody>
      </p:sp>
      <p:sp>
        <p:nvSpPr>
          <p:cNvPr id="9" name="Symbol zastępczy numeru slajdu 8"/>
          <p:cNvSpPr>
            <a:spLocks noGrp="1"/>
          </p:cNvSpPr>
          <p:nvPr>
            <p:ph type="sldNum" sz="quarter" idx="11"/>
          </p:nvPr>
        </p:nvSpPr>
        <p:spPr/>
        <p:txBody>
          <a:bodyPr/>
          <a:lstStyle/>
          <a:p>
            <a:fld id="{574983FE-0CAD-4564-A1E8-2799B24B47AE}" type="slidenum">
              <a:rPr lang="pl-PL" smtClean="0"/>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53BA835-0F88-4B66-8EB7-FC917C1FF2E5}" type="datetimeFigureOut">
              <a:rPr lang="pl-PL" smtClean="0"/>
              <a:t>2011-11-08</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74983FE-0CAD-4564-A1E8-2799B24B47AE}" type="slidenum">
              <a:rPr lang="pl-PL" smtClean="0"/>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pl.wikipedia.org/wiki/Parki_narodowe_w_Polsce" TargetMode="External"/><Relationship Id="rId13" Type="http://schemas.openxmlformats.org/officeDocument/2006/relationships/hyperlink" Target="http://pl.wikipedia.org/wiki/Gatunkowa_ochrona_zwierz%C4%85t" TargetMode="External"/><Relationship Id="rId18" Type="http://schemas.openxmlformats.org/officeDocument/2006/relationships/hyperlink" Target="http://pl.wikipedia.org/wiki/%C5%BBubr" TargetMode="External"/><Relationship Id="rId3" Type="http://schemas.openxmlformats.org/officeDocument/2006/relationships/hyperlink" Target="http://pl.wikipedia.org/wiki/Pomnik_przyrody" TargetMode="External"/><Relationship Id="rId7" Type="http://schemas.openxmlformats.org/officeDocument/2006/relationships/hyperlink" Target="http://pl.wikipedia.org/wiki/Ochrona_gatunkowa" TargetMode="External"/><Relationship Id="rId12" Type="http://schemas.openxmlformats.org/officeDocument/2006/relationships/hyperlink" Target="http://pl.wikipedia.org/wiki/Obszar_chronionego_krajobrazu" TargetMode="External"/><Relationship Id="rId17" Type="http://schemas.openxmlformats.org/officeDocument/2006/relationships/hyperlink" Target="http://pl.wikipedia.org/wiki/%C5%81ab%C4%99d%C5%BA" TargetMode="External"/><Relationship Id="rId2" Type="http://schemas.openxmlformats.org/officeDocument/2006/relationships/hyperlink" Target="http://pl.wikipedia.org/wiki/Natura_2000" TargetMode="External"/><Relationship Id="rId16" Type="http://schemas.openxmlformats.org/officeDocument/2006/relationships/hyperlink" Target="http://pl.wikipedia.org/wiki/B%C3%B3br_europejski" TargetMode="External"/><Relationship Id="rId20" Type="http://schemas.openxmlformats.org/officeDocument/2006/relationships/hyperlink" Target="http://pl.wikipedia.org/wiki/%C5%81o%C5%9B" TargetMode="External"/><Relationship Id="rId1" Type="http://schemas.openxmlformats.org/officeDocument/2006/relationships/slideLayout" Target="../slideLayouts/slideLayout2.xml"/><Relationship Id="rId6" Type="http://schemas.openxmlformats.org/officeDocument/2006/relationships/hyperlink" Target="http://pl.wikipedia.org/wiki/Zesp%C3%B3%C5%82_przyrodniczo-krajobrazowy" TargetMode="External"/><Relationship Id="rId11" Type="http://schemas.openxmlformats.org/officeDocument/2006/relationships/hyperlink" Target="http://pl.wikipedia.org/wiki/Parki_krajobrazowe_w_Polsce" TargetMode="External"/><Relationship Id="rId5" Type="http://schemas.openxmlformats.org/officeDocument/2006/relationships/hyperlink" Target="http://pl.wikipedia.org/wiki/U%C5%BCytek_ekologiczny" TargetMode="External"/><Relationship Id="rId15" Type="http://schemas.openxmlformats.org/officeDocument/2006/relationships/hyperlink" Target="http://pl.wikipedia.org/wiki/Ochrona_gatunkowa_ro%C5%9Blin" TargetMode="External"/><Relationship Id="rId10" Type="http://schemas.openxmlformats.org/officeDocument/2006/relationships/hyperlink" Target="http://pl.wikipedia.org/wiki/Rezerwat_przyrody" TargetMode="External"/><Relationship Id="rId19" Type="http://schemas.openxmlformats.org/officeDocument/2006/relationships/hyperlink" Target="http://pl.wikipedia.org/wiki/Sok%C3%B3%C5%82_w%C4%99drowny" TargetMode="External"/><Relationship Id="rId4" Type="http://schemas.openxmlformats.org/officeDocument/2006/relationships/hyperlink" Target="http://pl.wikipedia.org/wiki/Stanowisko_dokumentacyjne" TargetMode="External"/><Relationship Id="rId9" Type="http://schemas.openxmlformats.org/officeDocument/2006/relationships/hyperlink" Target="http://pl.wikipedia.org/wiki/Ekosystem" TargetMode="External"/><Relationship Id="rId14" Type="http://schemas.openxmlformats.org/officeDocument/2006/relationships/hyperlink" Target="http://pl.wikipedia.org/wiki/Ochrona_gatunkowa_grzyb%C3%B3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rot="20568042">
            <a:off x="457200" y="3429000"/>
            <a:ext cx="8229600" cy="2667000"/>
          </a:xfrm>
        </p:spPr>
        <p:txBody>
          <a:bodyPr>
            <a:normAutofit/>
          </a:bodyPr>
          <a:lstStyle/>
          <a:p>
            <a:pPr algn="ctr"/>
            <a:r>
              <a:rPr lang="pl-PL" sz="8000" dirty="0" smtClean="0">
                <a:solidFill>
                  <a:srgbClr val="92D050"/>
                </a:solidFill>
                <a:latin typeface="Edwardian Script ITC" pitchFamily="66" charset="0"/>
              </a:rPr>
              <a:t>,,Ochrona Przyrody W Polsce’’</a:t>
            </a:r>
            <a:endParaRPr lang="pl-PL" sz="8000" dirty="0">
              <a:solidFill>
                <a:srgbClr val="92D050"/>
              </a:solidFill>
              <a:latin typeface="Edwardian Script ITC" pitchFamily="66" charset="0"/>
            </a:endParaRPr>
          </a:p>
        </p:txBody>
      </p:sp>
      <p:sp>
        <p:nvSpPr>
          <p:cNvPr id="3" name="Tytuł 2"/>
          <p:cNvSpPr>
            <a:spLocks noGrp="1"/>
          </p:cNvSpPr>
          <p:nvPr>
            <p:ph type="title"/>
          </p:nvPr>
        </p:nvSpPr>
        <p:spPr>
          <a:xfrm>
            <a:off x="457200" y="152400"/>
            <a:ext cx="8229600" cy="2633658"/>
          </a:xfrm>
        </p:spPr>
        <p:txBody>
          <a:bodyPr>
            <a:normAutofit/>
          </a:bodyPr>
          <a:lstStyle/>
          <a:p>
            <a:pPr algn="ctr"/>
            <a:r>
              <a:rPr lang="pl-PL" sz="7200" b="1" dirty="0" smtClean="0">
                <a:solidFill>
                  <a:schemeClr val="accent3">
                    <a:lumMod val="60000"/>
                    <a:lumOff val="40000"/>
                  </a:schemeClr>
                </a:solidFill>
                <a:latin typeface="Edwardian Script ITC" pitchFamily="66" charset="0"/>
              </a:rPr>
              <a:t>Szymon Lechowicz Klasa </a:t>
            </a:r>
            <a:r>
              <a:rPr lang="pl-PL" sz="7200" b="1" dirty="0" err="1" smtClean="0">
                <a:solidFill>
                  <a:schemeClr val="accent3">
                    <a:lumMod val="60000"/>
                    <a:lumOff val="40000"/>
                  </a:schemeClr>
                </a:solidFill>
                <a:latin typeface="Edwardian Script ITC" pitchFamily="66" charset="0"/>
              </a:rPr>
              <a:t>IIa</a:t>
            </a:r>
            <a:endParaRPr lang="pl-PL" sz="7200" b="1" dirty="0">
              <a:solidFill>
                <a:schemeClr val="accent3">
                  <a:lumMod val="60000"/>
                  <a:lumOff val="40000"/>
                </a:schemeClr>
              </a:solidFill>
              <a:latin typeface="Edwardian Script ITC" pitchFamily="66" charset="0"/>
            </a:endParaRPr>
          </a:p>
        </p:txBody>
      </p:sp>
      <p:pic>
        <p:nvPicPr>
          <p:cNvPr id="4" name="Symbol zastępczy zawartości 3" descr="zielone-logo-jpg.jpg"/>
          <p:cNvPicPr>
            <a:picLocks noChangeAspect="1"/>
          </p:cNvPicPr>
          <p:nvPr/>
        </p:nvPicPr>
        <p:blipFill>
          <a:blip r:embed="rId2" cstate="print"/>
          <a:stretch>
            <a:fillRect/>
          </a:stretch>
        </p:blipFill>
        <p:spPr>
          <a:xfrm>
            <a:off x="928662" y="2000240"/>
            <a:ext cx="2286016" cy="2000264"/>
          </a:xfrm>
          <a:prstGeom prst="rect">
            <a:avLst/>
          </a:prstGeom>
          <a:ln>
            <a:noFill/>
          </a:ln>
          <a:effectLst>
            <a:softEdge rad="112500"/>
          </a:effectLst>
        </p:spPr>
      </p:pic>
      <p:pic>
        <p:nvPicPr>
          <p:cNvPr id="7" name="Symbol zastępczy zawartości 9" descr="ochrona-srodowiska.jpg"/>
          <p:cNvPicPr>
            <a:picLocks noChangeAspect="1"/>
          </p:cNvPicPr>
          <p:nvPr/>
        </p:nvPicPr>
        <p:blipFill>
          <a:blip r:embed="rId3"/>
          <a:stretch>
            <a:fillRect/>
          </a:stretch>
        </p:blipFill>
        <p:spPr>
          <a:xfrm>
            <a:off x="6715140" y="3500438"/>
            <a:ext cx="2047875" cy="3086100"/>
          </a:xfrm>
          <a:prstGeom prst="ellipse">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6000" b="1" dirty="0" smtClean="0">
                <a:latin typeface="Brush Script MT" pitchFamily="66" charset="0"/>
              </a:rPr>
              <a:t>Ochrona Środowiska W Polsce</a:t>
            </a:r>
            <a:endParaRPr lang="pl-PL" sz="6000" b="1" dirty="0">
              <a:latin typeface="Brush Script MT" pitchFamily="66" charset="0"/>
            </a:endParaRPr>
          </a:p>
        </p:txBody>
      </p:sp>
      <p:sp>
        <p:nvSpPr>
          <p:cNvPr id="11" name="Symbol zastępczy zawartości 10"/>
          <p:cNvSpPr>
            <a:spLocks noGrp="1"/>
          </p:cNvSpPr>
          <p:nvPr>
            <p:ph idx="1"/>
          </p:nvPr>
        </p:nvSpPr>
        <p:spPr/>
        <p:txBody>
          <a:bodyPr/>
          <a:lstStyle/>
          <a:p>
            <a:r>
              <a:rPr lang="pl-PL" dirty="0" err="1" smtClean="0"/>
              <a:t>Def</a:t>
            </a:r>
            <a:r>
              <a:rPr lang="pl-PL" dirty="0" smtClean="0"/>
              <a:t>. Ochrony Przyrody</a:t>
            </a:r>
          </a:p>
          <a:p>
            <a:r>
              <a:rPr lang="pl-PL" dirty="0" smtClean="0"/>
              <a:t>Cele Ochrony Przyrody</a:t>
            </a:r>
          </a:p>
          <a:p>
            <a:r>
              <a:rPr lang="pl-PL" dirty="0" smtClean="0"/>
              <a:t>Formy Ochrony Przyrody</a:t>
            </a:r>
          </a:p>
          <a:p>
            <a:r>
              <a:rPr lang="pl-PL" dirty="0" smtClean="0"/>
              <a:t>Park Narodowy</a:t>
            </a:r>
          </a:p>
          <a:p>
            <a:r>
              <a:rPr lang="pl-PL" dirty="0" smtClean="0"/>
              <a:t>Rezerwat Przyrody</a:t>
            </a:r>
          </a:p>
          <a:p>
            <a:r>
              <a:rPr lang="pl-PL" dirty="0" smtClean="0"/>
              <a:t>Pomnik Przyrody</a:t>
            </a:r>
          </a:p>
          <a:p>
            <a:r>
              <a:rPr lang="pl-PL" dirty="0" smtClean="0"/>
              <a:t>Park </a:t>
            </a:r>
            <a:r>
              <a:rPr lang="pl-PL" dirty="0" err="1" smtClean="0"/>
              <a:t>Karjobrazowy</a:t>
            </a:r>
            <a:endParaRPr lang="pl-PL" dirty="0" smtClean="0"/>
          </a:p>
          <a:p>
            <a:endParaRPr lang="pl-PL" dirty="0" smtClean="0"/>
          </a:p>
          <a:p>
            <a:pPr>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40000" lnSpcReduction="20000"/>
          </a:bodyPr>
          <a:lstStyle/>
          <a:p>
            <a:r>
              <a:rPr lang="pl-PL" sz="4500" b="1" dirty="0" smtClean="0">
                <a:latin typeface="Arial Unicode MS" pitchFamily="34" charset="-128"/>
                <a:ea typeface="Arial Unicode MS" pitchFamily="34" charset="-128"/>
                <a:cs typeface="Arial Unicode MS" pitchFamily="34" charset="-128"/>
              </a:rPr>
              <a:t>Celem ochrony przyrody w Polsce jest zachowanie </a:t>
            </a:r>
            <a:r>
              <a:rPr lang="pl-PL" sz="4500" b="1" dirty="0" smtClean="0">
                <a:latin typeface="Arial Unicode MS" pitchFamily="34" charset="-128"/>
                <a:ea typeface="Arial Unicode MS" pitchFamily="34" charset="-128"/>
                <a:cs typeface="Arial Unicode MS" pitchFamily="34" charset="-128"/>
              </a:rPr>
              <a:t>różnorodności biologicznej</a:t>
            </a:r>
            <a:r>
              <a:rPr lang="pl-PL" sz="4500" b="1" dirty="0" smtClean="0">
                <a:latin typeface="Arial Unicode MS" pitchFamily="34" charset="-128"/>
                <a:ea typeface="Arial Unicode MS" pitchFamily="34" charset="-128"/>
                <a:cs typeface="Arial Unicode MS" pitchFamily="34" charset="-128"/>
              </a:rPr>
              <a:t>, zachowanie dziedzictwa geologicznego, zapewnienie ciągłości </a:t>
            </a:r>
            <a:r>
              <a:rPr lang="pl-PL" sz="4500" b="1" dirty="0" smtClean="0">
                <a:latin typeface="Arial Unicode MS" pitchFamily="34" charset="-128"/>
                <a:ea typeface="Arial Unicode MS" pitchFamily="34" charset="-128"/>
                <a:cs typeface="Arial Unicode MS" pitchFamily="34" charset="-128"/>
              </a:rPr>
              <a:t>istnienia gatunków </a:t>
            </a:r>
            <a:r>
              <a:rPr lang="pl-PL" sz="4500" b="1" dirty="0" smtClean="0">
                <a:latin typeface="Arial Unicode MS" pitchFamily="34" charset="-128"/>
                <a:ea typeface="Arial Unicode MS" pitchFamily="34" charset="-128"/>
                <a:cs typeface="Arial Unicode MS" pitchFamily="34" charset="-128"/>
              </a:rPr>
              <a:t>i stabilności </a:t>
            </a:r>
            <a:r>
              <a:rPr lang="pl-PL" sz="4500" b="1" dirty="0" smtClean="0">
                <a:latin typeface="Arial Unicode MS" pitchFamily="34" charset="-128"/>
                <a:ea typeface="Arial Unicode MS" pitchFamily="34" charset="-128"/>
                <a:cs typeface="Arial Unicode MS" pitchFamily="34" charset="-128"/>
              </a:rPr>
              <a:t>ekosystemów</a:t>
            </a:r>
            <a:r>
              <a:rPr lang="pl-PL" sz="4500" b="1" dirty="0" smtClean="0">
                <a:latin typeface="Arial Unicode MS" pitchFamily="34" charset="-128"/>
                <a:ea typeface="Arial Unicode MS" pitchFamily="34" charset="-128"/>
                <a:cs typeface="Arial Unicode MS" pitchFamily="34" charset="-128"/>
              </a:rPr>
              <a:t>, kształtowanie właściwych postaw człowieka wobec przyrody, a także przywracanie do stanu właściwego zasobów i składników przyrody. Ustawa o ochronie przyrody z 16 października 1991 roku cele ochrony przyrody definiuje jako </a:t>
            </a:r>
            <a:r>
              <a:rPr lang="pl-PL" sz="4500" b="1" i="1" dirty="0" smtClean="0">
                <a:latin typeface="Arial Unicode MS" pitchFamily="34" charset="-128"/>
                <a:ea typeface="Arial Unicode MS" pitchFamily="34" charset="-128"/>
                <a:cs typeface="Arial Unicode MS" pitchFamily="34" charset="-128"/>
              </a:rPr>
              <a:t>zachowanie, właściwe wykorzystanie oraz odnawianie zasobów i składników przyrody, w szczególności dziko występujących roślin i zwierząt oraz kompleksów przyrodniczych i ekosystemów</a:t>
            </a:r>
            <a:r>
              <a:rPr lang="pl-PL" sz="4500" b="1" dirty="0" smtClean="0">
                <a:latin typeface="Arial Unicode MS" pitchFamily="34" charset="-128"/>
                <a:ea typeface="Arial Unicode MS" pitchFamily="34" charset="-128"/>
                <a:cs typeface="Arial Unicode MS" pitchFamily="34" charset="-128"/>
              </a:rPr>
              <a:t>. Do najważniejszych powodów, dla których stosuje się ochronę przyrody, należą:</a:t>
            </a:r>
          </a:p>
          <a:p>
            <a:r>
              <a:rPr lang="pl-PL" sz="4500" b="1" dirty="0" smtClean="0">
                <a:latin typeface="Arial Unicode MS" pitchFamily="34" charset="-128"/>
                <a:ea typeface="Arial Unicode MS" pitchFamily="34" charset="-128"/>
                <a:cs typeface="Arial Unicode MS" pitchFamily="34" charset="-128"/>
              </a:rPr>
              <a:t>natury estetycznej (rekreacyjne) – aby podziwiać i móc odpocząć, </a:t>
            </a:r>
          </a:p>
          <a:p>
            <a:r>
              <a:rPr lang="pl-PL" sz="4500" b="1" dirty="0" smtClean="0">
                <a:latin typeface="Arial Unicode MS" pitchFamily="34" charset="-128"/>
                <a:ea typeface="Arial Unicode MS" pitchFamily="34" charset="-128"/>
                <a:cs typeface="Arial Unicode MS" pitchFamily="34" charset="-128"/>
              </a:rPr>
              <a:t>gospodarcze – aby pozyskiwać surowce i rozwijać gospodarkę, </a:t>
            </a:r>
          </a:p>
          <a:p>
            <a:r>
              <a:rPr lang="pl-PL" sz="4500" b="1" dirty="0" smtClean="0">
                <a:latin typeface="Arial Unicode MS" pitchFamily="34" charset="-128"/>
                <a:ea typeface="Arial Unicode MS" pitchFamily="34" charset="-128"/>
                <a:cs typeface="Arial Unicode MS" pitchFamily="34" charset="-128"/>
              </a:rPr>
              <a:t>przyrodniczo-naukowe – aby badać gatunki dla młodszych pokoleń; aby tworzyć leki, </a:t>
            </a:r>
          </a:p>
          <a:p>
            <a:r>
              <a:rPr lang="pl-PL" sz="4500" b="1" dirty="0" smtClean="0">
                <a:latin typeface="Arial Unicode MS" pitchFamily="34" charset="-128"/>
                <a:ea typeface="Arial Unicode MS" pitchFamily="34" charset="-128"/>
                <a:cs typeface="Arial Unicode MS" pitchFamily="34" charset="-128"/>
              </a:rPr>
              <a:t>społeczne – aby odpoczywać, </a:t>
            </a:r>
          </a:p>
          <a:p>
            <a:r>
              <a:rPr lang="pl-PL" sz="4500" b="1" dirty="0" smtClean="0">
                <a:latin typeface="Arial Unicode MS" pitchFamily="34" charset="-128"/>
                <a:ea typeface="Arial Unicode MS" pitchFamily="34" charset="-128"/>
                <a:cs typeface="Arial Unicode MS" pitchFamily="34" charset="-128"/>
              </a:rPr>
              <a:t>historyczno-naukowe – dla pokoleń</a:t>
            </a:r>
          </a:p>
          <a:p>
            <a:endParaRPr lang="pl-PL" dirty="0"/>
          </a:p>
        </p:txBody>
      </p:sp>
      <p:sp>
        <p:nvSpPr>
          <p:cNvPr id="3" name="Tytuł 2"/>
          <p:cNvSpPr>
            <a:spLocks noGrp="1"/>
          </p:cNvSpPr>
          <p:nvPr>
            <p:ph type="title"/>
          </p:nvPr>
        </p:nvSpPr>
        <p:spPr/>
        <p:txBody>
          <a:bodyPr>
            <a:normAutofit/>
          </a:bodyPr>
          <a:lstStyle/>
          <a:p>
            <a:pPr algn="ctr"/>
            <a:r>
              <a:rPr lang="pl-PL" sz="6000" b="1" dirty="0" err="1" smtClean="0">
                <a:latin typeface="Brush Script MT" pitchFamily="66" charset="0"/>
              </a:rPr>
              <a:t>Def</a:t>
            </a:r>
            <a:r>
              <a:rPr lang="pl-PL" sz="6000" b="1" dirty="0" smtClean="0">
                <a:latin typeface="Brush Script MT" pitchFamily="66" charset="0"/>
              </a:rPr>
              <a:t>. Ochrony Przyrody</a:t>
            </a:r>
            <a:endParaRPr lang="pl-PL" sz="6000" b="1" dirty="0">
              <a:latin typeface="Brush Script MT" pitchFamily="66" charset="0"/>
            </a:endParaRPr>
          </a:p>
        </p:txBody>
      </p:sp>
      <p:pic>
        <p:nvPicPr>
          <p:cNvPr id="4" name="Symbol zastępczy zawartości 3" descr="ekologia.jpg"/>
          <p:cNvPicPr>
            <a:picLocks noChangeAspect="1"/>
          </p:cNvPicPr>
          <p:nvPr/>
        </p:nvPicPr>
        <p:blipFill>
          <a:blip r:embed="rId2"/>
          <a:stretch>
            <a:fillRect/>
          </a:stretch>
        </p:blipFill>
        <p:spPr>
          <a:xfrm>
            <a:off x="4857752" y="4643446"/>
            <a:ext cx="3238500" cy="1928826"/>
          </a:xfrm>
          <a:prstGeom prst="ellipse">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4800" b="1" dirty="0" smtClean="0">
                <a:latin typeface="Brush Script MT" pitchFamily="66" charset="0"/>
              </a:rPr>
              <a:t>Ochrona przyrody w Polsce w XX wieku</a:t>
            </a:r>
            <a:endParaRPr lang="pl-PL" sz="4800" dirty="0">
              <a:latin typeface="Brush Script MT" pitchFamily="66" charset="0"/>
            </a:endParaRPr>
          </a:p>
        </p:txBody>
      </p:sp>
      <p:sp>
        <p:nvSpPr>
          <p:cNvPr id="5" name="Symbol zastępczy zawartości 4"/>
          <p:cNvSpPr>
            <a:spLocks noGrp="1"/>
          </p:cNvSpPr>
          <p:nvPr>
            <p:ph idx="1"/>
          </p:nvPr>
        </p:nvSpPr>
        <p:spPr>
          <a:xfrm>
            <a:off x="457200" y="1524000"/>
            <a:ext cx="8229600" cy="5619776"/>
          </a:xfrm>
        </p:spPr>
        <p:txBody>
          <a:bodyPr>
            <a:noAutofit/>
          </a:bodyPr>
          <a:lstStyle/>
          <a:p>
            <a:r>
              <a:rPr lang="pl-PL" sz="1200" b="1" dirty="0" smtClean="0"/>
              <a:t>W </a:t>
            </a:r>
            <a:r>
              <a:rPr lang="pl-PL" sz="1200" b="1" dirty="0" smtClean="0"/>
              <a:t>Polsce działania </a:t>
            </a:r>
            <a:r>
              <a:rPr lang="pl-PL" sz="1200" b="1" dirty="0" smtClean="0"/>
              <a:t>mające na celu ochronę przyrody mają długą, bo wywodzącą się ze średniowiecza tradycję. Jednak przemyślane i planowe działania oparte na naukowych podstawach podjęto na szerszą skalę dopiero w 2. połowie XX wieku. Po zakończeniu I wojny światowej, w 1919 roku została powołana Państwowa Tymczasowa Komisja Ochrony Przyrody przy Ministerstwie Wyznań Religijnych i Oświecenia Publicznego. Organ ten, w 1925 roku został przekształcony w Państwową Radę Ochrony Przyrody.</a:t>
            </a:r>
          </a:p>
          <a:p>
            <a:r>
              <a:rPr lang="pl-PL" sz="1200" b="1" dirty="0" smtClean="0"/>
              <a:t>Na stanowisko przedstawiciela ministra Wyznań Religijnych i Oświecenia </a:t>
            </a:r>
            <a:r>
              <a:rPr lang="pl-PL" sz="1200" b="1" dirty="0" smtClean="0"/>
              <a:t>Publicznego </a:t>
            </a:r>
            <a:r>
              <a:rPr lang="pl-PL" sz="1200" b="1" dirty="0" smtClean="0"/>
              <a:t>ds. ochrony przyrody został wybrany profesor Władysław Szafer.</a:t>
            </a:r>
          </a:p>
          <a:p>
            <a:r>
              <a:rPr lang="pl-PL" sz="1200" b="1" dirty="0" smtClean="0"/>
              <a:t>W 1928 roku powstała, z inicjatywy Państwowej Rady Ochrony Przyrody – Liga Ochrony </a:t>
            </a:r>
            <a:r>
              <a:rPr lang="pl-PL" sz="1200" b="1" dirty="0" smtClean="0"/>
              <a:t>Przyrody. </a:t>
            </a:r>
            <a:r>
              <a:rPr lang="pl-PL" sz="1200" b="1" dirty="0" smtClean="0"/>
              <a:t>10 marca 1934 roku, Sejm RP uchwalił ustawę o ochronie przyrody. Była to na ówczesne czasy ustawa nowoczesna i wykraczająca w przyszłość. W 1949 roku została zastąpiona nową ustawą, która z kolei obowiązywała do czasu uchwalenia kolejnej z dnia 16 </a:t>
            </a:r>
            <a:r>
              <a:rPr lang="pl-PL" sz="1200" b="1" dirty="0" smtClean="0"/>
              <a:t>października 1991</a:t>
            </a:r>
            <a:r>
              <a:rPr lang="pl-PL" sz="1200" b="1" dirty="0" smtClean="0"/>
              <a:t>. Obecnie obowiązującą podstawą prawną ochrony przyrody w Polsce jest </a:t>
            </a:r>
            <a:r>
              <a:rPr lang="pl-PL" sz="1200" b="1" i="1" dirty="0" smtClean="0"/>
              <a:t>Ustawa o ochronie przyrody</a:t>
            </a:r>
            <a:r>
              <a:rPr lang="pl-PL" sz="1200" b="1" dirty="0" smtClean="0"/>
              <a:t> z dnia 16 kwietnia 2004 roku (</a:t>
            </a:r>
            <a:r>
              <a:rPr lang="pl-PL" sz="1200" b="1" dirty="0" err="1" smtClean="0"/>
              <a:t>Dz.U</a:t>
            </a:r>
            <a:r>
              <a:rPr lang="pl-PL" sz="1200" b="1" dirty="0" smtClean="0"/>
              <a:t>. </a:t>
            </a:r>
            <a:r>
              <a:rPr lang="pl-PL" sz="1200" b="1" dirty="0" smtClean="0"/>
              <a:t>nr 92, poz. 880) </a:t>
            </a:r>
            <a:r>
              <a:rPr lang="pl-PL" sz="1200" b="1" dirty="0" smtClean="0"/>
              <a:t>. </a:t>
            </a:r>
            <a:r>
              <a:rPr lang="pl-PL" sz="1200" b="1" dirty="0" smtClean="0"/>
              <a:t>Ochronę przyrody w imieniu Ministra Środowiska nadzoruje jeden z wiceministrów pełniący funkcję Głównego Konserwatora Przyrody, zaś w województwach – Wojewódzcy Konserwatorzy Przyrody.</a:t>
            </a:r>
          </a:p>
          <a:p>
            <a:r>
              <a:rPr lang="pl-PL" sz="1200" b="1" dirty="0" smtClean="0"/>
              <a:t>Po zakończeniu I wojny światowej w Polsce było 39 rezerwatów przyrody (1469 ha powierzchni). W wyniku działań Państwowej Rady Ochrony Przyrody, a także przyrodników w całym kraju doprowadzono do </a:t>
            </a:r>
            <a:r>
              <a:rPr lang="pl-PL" sz="1200" b="1" dirty="0" smtClean="0"/>
              <a:t>1939 roku </a:t>
            </a:r>
            <a:r>
              <a:rPr lang="pl-PL" sz="1200" b="1" dirty="0" smtClean="0"/>
              <a:t>do utworzenia 211 rezerwatów (43 512 ha powierzchni).</a:t>
            </a:r>
            <a:br>
              <a:rPr lang="pl-PL" sz="1200" b="1" dirty="0" smtClean="0"/>
            </a:br>
            <a:r>
              <a:rPr lang="pl-PL" sz="1200" b="1" dirty="0" smtClean="0"/>
              <a:t>W okresie międzywojennym utworzono Park Narodowy w Białowieży, a także chronione tereny przyrodnicze w Ludwikowie pod Poznaniem, na Babiej Górze, w Pieninach, w Górach Świętokrzyskich, w Tatrach oraz w Czarnohorze. Chroniono liczne gatunki roślin, zwierząt, a także obejmowano ochroną liczne pomniki przyrody.</a:t>
            </a:r>
          </a:p>
          <a:p>
            <a:r>
              <a:rPr lang="pl-PL" sz="1200" b="1" dirty="0" smtClean="0"/>
              <a:t>W okresie </a:t>
            </a:r>
            <a:r>
              <a:rPr lang="pl-PL" sz="1200" b="1" dirty="0" err="1" smtClean="0"/>
              <a:t>PRLu</a:t>
            </a:r>
            <a:r>
              <a:rPr lang="pl-PL" sz="1200" b="1" dirty="0" smtClean="0"/>
              <a:t> problemy ochrony przyrody wyszły poza gabinety specjalistów i dotarły do wszystkich obywateli. Wielki w tym udział miała Liga Ochrony Przyrody wraz ze swym miesięcznikiem Przyroda Polski. Wielkim sprzymierzeńcem stały się Lasy Państwowe. Powołano łącznie 23 parki narodowe, ponad 100 parków krajobrazowych oraz znacznie zwiększono liczbę rezerwatów i pomników przyrody.</a:t>
            </a:r>
          </a:p>
          <a:p>
            <a:endParaRPr lang="pl-PL"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utrzymanie procesów ekologicznych i stabilności ekosystemów; </a:t>
            </a:r>
          </a:p>
          <a:p>
            <a:r>
              <a:rPr lang="pl-PL" dirty="0" smtClean="0"/>
              <a:t>zachowanie różnorodności gatunkowej organizmów; </a:t>
            </a:r>
          </a:p>
          <a:p>
            <a:r>
              <a:rPr lang="pl-PL" dirty="0" smtClean="0"/>
              <a:t>zachowanie dziedzictwa geologicznego; </a:t>
            </a:r>
          </a:p>
          <a:p>
            <a:r>
              <a:rPr lang="pl-PL" dirty="0" smtClean="0"/>
              <a:t>zapewnienie ciągłości istnienia gatunków i ekosystemów, w szczególności zagrożonych; </a:t>
            </a:r>
          </a:p>
          <a:p>
            <a:r>
              <a:rPr lang="pl-PL" dirty="0" smtClean="0"/>
              <a:t>kształtowanie proekologicznych postaw człowieka wobec przyrody; </a:t>
            </a:r>
          </a:p>
          <a:p>
            <a:r>
              <a:rPr lang="pl-PL" dirty="0" smtClean="0"/>
              <a:t>przywracanie do stanu właściwego zasobów i składników przyrody.</a:t>
            </a:r>
          </a:p>
          <a:p>
            <a:r>
              <a:rPr lang="pl-PL" dirty="0" smtClean="0"/>
              <a:t>Pierwszą ideą świadomej ochrony przyrody jest konserwatorska ochrona przyrody, która obejmuje ochronę indywidualną, gatunkową oraz rezerwatową (obszarową).</a:t>
            </a:r>
            <a:br>
              <a:rPr lang="pl-PL" dirty="0" smtClean="0"/>
            </a:br>
            <a:r>
              <a:rPr lang="pl-PL" dirty="0" smtClean="0"/>
              <a:t>W Polsce istnieją następujące formy indywidualnej ochrony przyrody: pomnik przyrody; </a:t>
            </a:r>
          </a:p>
          <a:p>
            <a:r>
              <a:rPr lang="pl-PL" dirty="0" smtClean="0"/>
              <a:t>stanowisko dokumentacyjne przyrody nieożywionej; </a:t>
            </a:r>
          </a:p>
          <a:p>
            <a:r>
              <a:rPr lang="pl-PL" dirty="0" smtClean="0"/>
              <a:t>zespół przyrodniczo-krajobrazowy; </a:t>
            </a:r>
          </a:p>
          <a:p>
            <a:r>
              <a:rPr lang="pl-PL" dirty="0" smtClean="0"/>
              <a:t>użytek ekologiczny</a:t>
            </a:r>
          </a:p>
          <a:p>
            <a:endParaRPr lang="pl-PL" dirty="0"/>
          </a:p>
        </p:txBody>
      </p:sp>
      <p:sp>
        <p:nvSpPr>
          <p:cNvPr id="3" name="Tytuł 2"/>
          <p:cNvSpPr>
            <a:spLocks noGrp="1"/>
          </p:cNvSpPr>
          <p:nvPr>
            <p:ph type="title"/>
          </p:nvPr>
        </p:nvSpPr>
        <p:spPr/>
        <p:txBody>
          <a:bodyPr>
            <a:normAutofit/>
          </a:bodyPr>
          <a:lstStyle/>
          <a:p>
            <a:pPr algn="ctr"/>
            <a:r>
              <a:rPr lang="pl-PL" sz="6600" b="1" dirty="0" smtClean="0">
                <a:latin typeface="Brush Script MT" pitchFamily="66" charset="0"/>
              </a:rPr>
              <a:t>Cele Ochrony Przyrody</a:t>
            </a:r>
            <a:endParaRPr lang="pl-PL" sz="6600" b="1" dirty="0">
              <a:latin typeface="Brush Script MT"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14290"/>
            <a:ext cx="8229600" cy="6429420"/>
          </a:xfrm>
        </p:spPr>
        <p:txBody>
          <a:bodyPr>
            <a:normAutofit fontScale="92500" lnSpcReduction="20000"/>
          </a:bodyPr>
          <a:lstStyle/>
          <a:p>
            <a:r>
              <a:rPr lang="pl-PL" b="1" dirty="0" smtClean="0"/>
              <a:t>Ochroną gatunkową</a:t>
            </a:r>
            <a:r>
              <a:rPr lang="pl-PL" dirty="0" smtClean="0"/>
              <a:t> obejmuje się najczęściej </a:t>
            </a:r>
            <a:r>
              <a:rPr lang="pl-PL" b="1" dirty="0" smtClean="0"/>
              <a:t>endemity</a:t>
            </a:r>
            <a:r>
              <a:rPr lang="pl-PL" dirty="0" smtClean="0"/>
              <a:t> (występujące wyłącznie na stosunkowo niewielkim obszarze lub na jednym stanowisku) oraz </a:t>
            </a:r>
            <a:r>
              <a:rPr lang="pl-PL" b="1" dirty="0" smtClean="0"/>
              <a:t>relikty</a:t>
            </a:r>
            <a:r>
              <a:rPr lang="pl-PL" dirty="0" smtClean="0"/>
              <a:t>, czyli przeżytki (wskazują tendencję do wymierania). </a:t>
            </a:r>
            <a:br>
              <a:rPr lang="pl-PL" dirty="0" smtClean="0"/>
            </a:br>
            <a:r>
              <a:rPr lang="pl-PL" dirty="0" smtClean="0"/>
              <a:t>Wśród reliktów wyróżnia się: </a:t>
            </a:r>
            <a:r>
              <a:rPr lang="pl-PL" i="1" dirty="0" smtClean="0"/>
              <a:t>relikty systematyczne</a:t>
            </a:r>
            <a:r>
              <a:rPr lang="pl-PL" dirty="0" smtClean="0"/>
              <a:t> - gatunek jest jednym z niewielu lub jedynym przetrwałym spośród dawnej licznej grupy systematycznej </a:t>
            </a:r>
          </a:p>
          <a:p>
            <a:r>
              <a:rPr lang="pl-PL" i="1" dirty="0" smtClean="0"/>
              <a:t>relikty geograficzne</a:t>
            </a:r>
            <a:r>
              <a:rPr lang="pl-PL" dirty="0" smtClean="0"/>
              <a:t> - pozostałość niegdyś większego zasięgu geograficznego. Ochroną gatunkową obejmuje się też gatunki osiągające w danym regionie granice zasięgu lub znajdujące się na stanowiskach wyspowych.</a:t>
            </a:r>
          </a:p>
          <a:p>
            <a:r>
              <a:rPr lang="pl-PL" dirty="0" smtClean="0"/>
              <a:t/>
            </a:r>
            <a:br>
              <a:rPr lang="pl-PL" dirty="0" smtClean="0"/>
            </a:br>
            <a:r>
              <a:rPr lang="pl-PL" dirty="0" smtClean="0"/>
              <a:t>W ochronie gatunkowej roślin istnieją dwie formy: </a:t>
            </a:r>
            <a:r>
              <a:rPr lang="pl-PL" b="1" dirty="0" smtClean="0"/>
              <a:t>całkowita</a:t>
            </a:r>
            <a:r>
              <a:rPr lang="pl-PL" dirty="0" smtClean="0"/>
              <a:t> - nie wolno ich pozyskiwać (zrywać, ścinać, usuwać z naturalnych stanowisk, zbywać, nabywać i wywozić za granicę); </a:t>
            </a:r>
          </a:p>
          <a:p>
            <a:r>
              <a:rPr lang="pl-PL" b="1" dirty="0" smtClean="0"/>
              <a:t>częściowa</a:t>
            </a:r>
            <a:r>
              <a:rPr lang="pl-PL" dirty="0" smtClean="0"/>
              <a:t> - dotyczy roślin leczniczych i przemysłowych; ich zbiór jest dozwolony tylko na potrzeby odpowiednich zakładów pracy, a obszar eksploatacji i dopuszczalna wielkość zbiorów są ściśle określone.</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571480"/>
            <a:ext cx="8229600" cy="6000792"/>
          </a:xfrm>
        </p:spPr>
        <p:txBody>
          <a:bodyPr>
            <a:normAutofit fontScale="85000" lnSpcReduction="20000"/>
          </a:bodyPr>
          <a:lstStyle/>
          <a:p>
            <a:r>
              <a:rPr lang="pl-PL" dirty="0" smtClean="0"/>
              <a:t>Ochrania się także strukturę gatunkową flory i fauny poprzez zakaz umieszczania gatunków obcych florze i faunie krajowej. Gatunek obcy w środowisku przyrodniczym najczęściej powoduje zachwianie równowagi danego ekosystemu lub wymarcie rodzimych gatunków flory i fauny.</a:t>
            </a:r>
            <a:br>
              <a:rPr lang="pl-PL" dirty="0" smtClean="0"/>
            </a:br>
            <a:r>
              <a:rPr lang="pl-PL" b="1" dirty="0" smtClean="0"/>
              <a:t>Ochrona rezerwatowa</a:t>
            </a:r>
            <a:r>
              <a:rPr lang="pl-PL" dirty="0" smtClean="0"/>
              <a:t> ma na celu zachowanie określonych warunków niezbędnych dla właściwych gatunków, dla specyficznych niszy. Jej formami są: rezerwat przyrody; </a:t>
            </a:r>
          </a:p>
          <a:p>
            <a:r>
              <a:rPr lang="pl-PL" dirty="0" smtClean="0"/>
              <a:t>park narodowy; </a:t>
            </a:r>
          </a:p>
          <a:p>
            <a:r>
              <a:rPr lang="pl-PL" dirty="0" smtClean="0"/>
              <a:t>park krajobrazowy; </a:t>
            </a:r>
          </a:p>
          <a:p>
            <a:r>
              <a:rPr lang="pl-PL" dirty="0" smtClean="0"/>
              <a:t>obszar chronionego krajobrazu.</a:t>
            </a:r>
          </a:p>
          <a:p>
            <a:r>
              <a:rPr lang="pl-PL" dirty="0" smtClean="0"/>
              <a:t>Obowiązująca w Polsce ustawa przewiduje następujące </a:t>
            </a:r>
            <a:r>
              <a:rPr lang="pl-PL" b="1" dirty="0" smtClean="0"/>
              <a:t>formy prawne ochrony przyrody</a:t>
            </a:r>
            <a:r>
              <a:rPr lang="pl-PL" dirty="0" smtClean="0"/>
              <a:t>: utworzenie parku narodowego, uznanie obszaru za rezerwat przyrody, utworzenie parku krajobrazowego, wyznaczenie obszarów chronionego krajobrazu w planach zagospodarowania przestrzennego, wprowadzenie ochrony w drodze uznania za: pomnik przyrody, stanowisko dokumentacyjne, użytek ekologiczny lub zespół przyrodniczo-krajobrazowy oraz wprowadzenie ochrony gatunkowej roślin i zwierząt</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40000" lnSpcReduction="20000"/>
          </a:bodyPr>
          <a:lstStyle/>
          <a:p>
            <a:r>
              <a:rPr lang="pl-PL" i="1" dirty="0" smtClean="0"/>
              <a:t>Ustawa o ochronie przyrody</a:t>
            </a:r>
            <a:r>
              <a:rPr lang="pl-PL" dirty="0" smtClean="0"/>
              <a:t> z dnia 16 kwietnia 2004 roku </a:t>
            </a:r>
            <a:r>
              <a:rPr lang="pl-PL" dirty="0" smtClean="0"/>
              <a:t> </a:t>
            </a:r>
            <a:r>
              <a:rPr lang="pl-PL" dirty="0" smtClean="0"/>
              <a:t>ustanowiła następujące formy ochrony przyrody:</a:t>
            </a:r>
          </a:p>
          <a:p>
            <a:r>
              <a:rPr lang="pl-PL" dirty="0" smtClean="0"/>
              <a:t>parki </a:t>
            </a:r>
            <a:r>
              <a:rPr lang="pl-PL" dirty="0" smtClean="0"/>
              <a:t>narodowe (parki </a:t>
            </a:r>
            <a:r>
              <a:rPr lang="pl-PL" dirty="0" smtClean="0"/>
              <a:t>narodowe w </a:t>
            </a:r>
            <a:r>
              <a:rPr lang="pl-PL" dirty="0" smtClean="0"/>
              <a:t>Polsce), </a:t>
            </a:r>
            <a:endParaRPr lang="pl-PL" dirty="0" smtClean="0"/>
          </a:p>
          <a:p>
            <a:r>
              <a:rPr lang="pl-PL" dirty="0" smtClean="0"/>
              <a:t>rezerwaty </a:t>
            </a:r>
            <a:r>
              <a:rPr lang="pl-PL" dirty="0" smtClean="0"/>
              <a:t>przyrody</a:t>
            </a:r>
            <a:r>
              <a:rPr lang="pl-PL" dirty="0" smtClean="0"/>
              <a:t>, </a:t>
            </a:r>
          </a:p>
          <a:p>
            <a:r>
              <a:rPr lang="pl-PL" dirty="0" smtClean="0"/>
              <a:t>parki krajobrazowe, </a:t>
            </a:r>
          </a:p>
          <a:p>
            <a:r>
              <a:rPr lang="pl-PL" dirty="0" smtClean="0"/>
              <a:t>obszary chronionego krajobrazu, </a:t>
            </a:r>
          </a:p>
          <a:p>
            <a:r>
              <a:rPr lang="pl-PL" dirty="0" smtClean="0">
                <a:hlinkClick r:id="rId2" tooltip="Natura 2000"/>
              </a:rPr>
              <a:t>obszary Natura 2000</a:t>
            </a:r>
            <a:r>
              <a:rPr lang="pl-PL" dirty="0" smtClean="0"/>
              <a:t>, </a:t>
            </a:r>
          </a:p>
          <a:p>
            <a:r>
              <a:rPr lang="pl-PL" dirty="0" smtClean="0">
                <a:hlinkClick r:id="rId3" tooltip="Pomnik przyrody"/>
              </a:rPr>
              <a:t>pomniki przyrody</a:t>
            </a:r>
            <a:r>
              <a:rPr lang="pl-PL" dirty="0" smtClean="0"/>
              <a:t>, </a:t>
            </a:r>
          </a:p>
          <a:p>
            <a:r>
              <a:rPr lang="pl-PL" dirty="0" smtClean="0">
                <a:hlinkClick r:id="rId4" tooltip="Stanowisko dokumentacyjne"/>
              </a:rPr>
              <a:t>stanowiska dokumentacyjne przyrody nieożywionej</a:t>
            </a:r>
            <a:r>
              <a:rPr lang="pl-PL" dirty="0" smtClean="0"/>
              <a:t>, </a:t>
            </a:r>
          </a:p>
          <a:p>
            <a:r>
              <a:rPr lang="pl-PL" dirty="0" smtClean="0">
                <a:hlinkClick r:id="rId5" tooltip="Użytek ekologiczny"/>
              </a:rPr>
              <a:t>użytki ekologiczne</a:t>
            </a:r>
            <a:r>
              <a:rPr lang="pl-PL" dirty="0" smtClean="0"/>
              <a:t>, </a:t>
            </a:r>
          </a:p>
          <a:p>
            <a:r>
              <a:rPr lang="pl-PL" dirty="0" smtClean="0">
                <a:hlinkClick r:id="rId6" tooltip="Zespół przyrodniczo-krajobrazowy"/>
              </a:rPr>
              <a:t>zespoły przyrodniczo-krajobrazowe</a:t>
            </a:r>
            <a:r>
              <a:rPr lang="pl-PL" dirty="0" smtClean="0"/>
              <a:t>, </a:t>
            </a:r>
          </a:p>
          <a:p>
            <a:r>
              <a:rPr lang="pl-PL" dirty="0" smtClean="0">
                <a:hlinkClick r:id="rId7" tooltip="Ochrona gatunkowa"/>
              </a:rPr>
              <a:t>ochrona gatunkowa</a:t>
            </a:r>
            <a:r>
              <a:rPr lang="pl-PL" dirty="0" smtClean="0"/>
              <a:t> roślin, zwierząt i grzybów. </a:t>
            </a:r>
          </a:p>
          <a:p>
            <a:r>
              <a:rPr lang="pl-PL" dirty="0" smtClean="0"/>
              <a:t>Najważniejszym składnikiem systemu ochrony są 23 polskie </a:t>
            </a:r>
            <a:r>
              <a:rPr lang="pl-PL" dirty="0" smtClean="0">
                <a:hlinkClick r:id="rId8" tooltip="Parki narodowe w Polsce"/>
              </a:rPr>
              <a:t>parki narodowe</a:t>
            </a:r>
            <a:r>
              <a:rPr lang="pl-PL" dirty="0" smtClean="0"/>
              <a:t>. W obrębie parków, których łączna powierzchnia zajmuje ponad 3000 </a:t>
            </a:r>
            <a:r>
              <a:rPr lang="pl-PL" dirty="0" err="1" smtClean="0"/>
              <a:t>km²</a:t>
            </a:r>
            <a:r>
              <a:rPr lang="pl-PL" dirty="0" smtClean="0"/>
              <a:t>, wydzielono na obszarze 683 </a:t>
            </a:r>
            <a:r>
              <a:rPr lang="pl-PL" dirty="0" err="1" smtClean="0"/>
              <a:t>km²</a:t>
            </a:r>
            <a:r>
              <a:rPr lang="pl-PL" dirty="0" smtClean="0"/>
              <a:t> strefy ochrony ścisłej, gdzie nie dochodzi do ingerencji człowieka w </a:t>
            </a:r>
            <a:r>
              <a:rPr lang="pl-PL" dirty="0" smtClean="0">
                <a:hlinkClick r:id="rId9" tooltip="Ekosystem"/>
              </a:rPr>
              <a:t>ekosystemy</a:t>
            </a:r>
            <a:r>
              <a:rPr lang="pl-PL" dirty="0" smtClean="0"/>
              <a:t>. Na pozostałych terenach pracownicy parków i naukowcy wspierają odradzanie się naturalnej przyrody.</a:t>
            </a:r>
          </a:p>
          <a:p>
            <a:r>
              <a:rPr lang="pl-PL" dirty="0" smtClean="0"/>
              <a:t>Mniejszymi, chociaż równie cennymi obiektami przyrodniczymi są </a:t>
            </a:r>
            <a:r>
              <a:rPr lang="pl-PL" dirty="0" smtClean="0">
                <a:hlinkClick r:id="rId10" tooltip="Rezerwat przyrody"/>
              </a:rPr>
              <a:t>rezerwaty przyrody</a:t>
            </a:r>
            <a:r>
              <a:rPr lang="pl-PL" dirty="0" smtClean="0"/>
              <a:t>. Jest ich w Polsce ponad 1300.</a:t>
            </a:r>
          </a:p>
          <a:p>
            <a:r>
              <a:rPr lang="pl-PL" dirty="0" smtClean="0"/>
              <a:t>Innym ważnym składnikiem jest 120 </a:t>
            </a:r>
            <a:r>
              <a:rPr lang="pl-PL" dirty="0" smtClean="0">
                <a:hlinkClick r:id="rId11" tooltip="Parki krajobrazowe w Polsce"/>
              </a:rPr>
              <a:t>parków krajobrazowych</a:t>
            </a:r>
            <a:r>
              <a:rPr lang="pl-PL" dirty="0" smtClean="0"/>
              <a:t> o łącznej powierzchni 24 500 </a:t>
            </a:r>
            <a:r>
              <a:rPr lang="pl-PL" dirty="0" err="1" smtClean="0"/>
              <a:t>km²</a:t>
            </a:r>
            <a:r>
              <a:rPr lang="pl-PL" dirty="0" smtClean="0"/>
              <a:t>, a zasadniczą różnicą jest to, że można w nich prowadzić działalność gospodarczą i rolniczą. Z kolei </a:t>
            </a:r>
            <a:r>
              <a:rPr lang="pl-PL" dirty="0" smtClean="0">
                <a:hlinkClick r:id="rId12" tooltip="Obszar chronionego krajobrazu"/>
              </a:rPr>
              <a:t>obszary chronionego krajobrazu</a:t>
            </a:r>
            <a:r>
              <a:rPr lang="pl-PL" dirty="0" smtClean="0"/>
              <a:t> o łącznej powierzchni 71 400 </a:t>
            </a:r>
            <a:r>
              <a:rPr lang="pl-PL" dirty="0" err="1" smtClean="0"/>
              <a:t>km²</a:t>
            </a:r>
            <a:r>
              <a:rPr lang="pl-PL" dirty="0" smtClean="0"/>
              <a:t> są łącznikiem w systemie ochrony tak, że stanowi on ciągłość. Chroni się także niewielkie odizolowane obszary (tzw. </a:t>
            </a:r>
            <a:r>
              <a:rPr lang="pl-PL" dirty="0" smtClean="0">
                <a:hlinkClick r:id="rId5" tooltip="Użytek ekologiczny"/>
              </a:rPr>
              <a:t>użytki ekologiczne</a:t>
            </a:r>
            <a:r>
              <a:rPr lang="pl-PL" dirty="0" smtClean="0"/>
              <a:t>), mniejsze fragmenty pięknych krajobrazów </a:t>
            </a:r>
            <a:r>
              <a:rPr lang="pl-PL" dirty="0" smtClean="0">
                <a:hlinkClick r:id="rId6" tooltip="Zespół przyrodniczo-krajobrazowy"/>
              </a:rPr>
              <a:t>zespoły przyrodniczo-krajobrazowe</a:t>
            </a:r>
            <a:r>
              <a:rPr lang="pl-PL" dirty="0" smtClean="0"/>
              <a:t>, a także pojedyncze obiekty – </a:t>
            </a:r>
            <a:r>
              <a:rPr lang="pl-PL" dirty="0" smtClean="0">
                <a:hlinkClick r:id="rId3" tooltip="Pomnik przyrody"/>
              </a:rPr>
              <a:t>pomniki przyrody</a:t>
            </a:r>
            <a:r>
              <a:rPr lang="pl-PL" dirty="0" smtClean="0"/>
              <a:t> i </a:t>
            </a:r>
            <a:r>
              <a:rPr lang="pl-PL" dirty="0" smtClean="0">
                <a:hlinkClick r:id="rId4" tooltip="Stanowisko dokumentacyjne"/>
              </a:rPr>
              <a:t>stanowiska dokumentacyjne przyrody nieożywionej</a:t>
            </a:r>
            <a:r>
              <a:rPr lang="pl-PL" dirty="0" smtClean="0"/>
              <a:t>.</a:t>
            </a:r>
          </a:p>
          <a:p>
            <a:r>
              <a:rPr lang="pl-PL" dirty="0" smtClean="0"/>
              <a:t>W 2004 r. rozpoczęto też wprowadzanie w Polsce europejskiej formy ochrony przyrody – </a:t>
            </a:r>
            <a:r>
              <a:rPr lang="pl-PL" dirty="0" smtClean="0">
                <a:hlinkClick r:id="rId2" tooltip="Natura 2000"/>
              </a:rPr>
              <a:t>obszarów Natura 2000</a:t>
            </a:r>
            <a:r>
              <a:rPr lang="pl-PL" dirty="0" smtClean="0"/>
              <a:t>, na których chroni się te elementy przyrody, które są zagrożone w skali Europy. Docelowo takie obszary obejmą prawdopodobnie ok. 15-20% powierzchni kraju.</a:t>
            </a:r>
          </a:p>
          <a:p>
            <a:r>
              <a:rPr lang="pl-PL" dirty="0" smtClean="0"/>
              <a:t>Niezmiernie ważnym dopełnieniem w systemie ochrony przyrody jest </a:t>
            </a:r>
            <a:r>
              <a:rPr lang="pl-PL" dirty="0" smtClean="0">
                <a:hlinkClick r:id="rId13" tooltip="Gatunkowa ochrona zwierząt"/>
              </a:rPr>
              <a:t>gatunkowa ochrona zwierząt</a:t>
            </a:r>
            <a:r>
              <a:rPr lang="pl-PL" dirty="0" smtClean="0"/>
              <a:t>, </a:t>
            </a:r>
            <a:r>
              <a:rPr lang="pl-PL" dirty="0" smtClean="0">
                <a:hlinkClick r:id="rId14" tooltip="Ochrona gatunkowa grzybów"/>
              </a:rPr>
              <a:t>grzybów</a:t>
            </a:r>
            <a:r>
              <a:rPr lang="pl-PL" dirty="0" smtClean="0"/>
              <a:t> i </a:t>
            </a:r>
            <a:r>
              <a:rPr lang="pl-PL" dirty="0" smtClean="0">
                <a:hlinkClick r:id="rId15" tooltip="Ochrona gatunkowa roślin"/>
              </a:rPr>
              <a:t>roślin</a:t>
            </a:r>
            <a:r>
              <a:rPr lang="pl-PL" dirty="0" smtClean="0"/>
              <a:t>.</a:t>
            </a:r>
          </a:p>
          <a:p>
            <a:r>
              <a:rPr lang="pl-PL" dirty="0" smtClean="0"/>
              <a:t>Ważnymi osiągnięciami polskiego systemu ochrony przyrody są ochrona </a:t>
            </a:r>
            <a:r>
              <a:rPr lang="pl-PL" dirty="0" smtClean="0">
                <a:hlinkClick r:id="rId16" tooltip="Bóbr europejski"/>
              </a:rPr>
              <a:t>bobra</a:t>
            </a:r>
            <a:r>
              <a:rPr lang="pl-PL" dirty="0" smtClean="0"/>
              <a:t>, </a:t>
            </a:r>
            <a:r>
              <a:rPr lang="pl-PL" dirty="0" smtClean="0">
                <a:hlinkClick r:id="rId17" tooltip="Łabędź"/>
              </a:rPr>
              <a:t>łabędzia</a:t>
            </a:r>
            <a:r>
              <a:rPr lang="pl-PL" dirty="0" smtClean="0"/>
              <a:t>, </a:t>
            </a:r>
            <a:r>
              <a:rPr lang="pl-PL" dirty="0" smtClean="0">
                <a:hlinkClick r:id="rId18" tooltip="Żubr"/>
              </a:rPr>
              <a:t>żubra</a:t>
            </a:r>
            <a:r>
              <a:rPr lang="pl-PL" dirty="0" smtClean="0"/>
              <a:t>, </a:t>
            </a:r>
            <a:r>
              <a:rPr lang="pl-PL" dirty="0" smtClean="0">
                <a:hlinkClick r:id="rId19" tooltip="Sokół wędrowny"/>
              </a:rPr>
              <a:t>sokoła wędrownego</a:t>
            </a:r>
            <a:r>
              <a:rPr lang="pl-PL" dirty="0" smtClean="0"/>
              <a:t>, czy też </a:t>
            </a:r>
            <a:r>
              <a:rPr lang="pl-PL" dirty="0" smtClean="0">
                <a:hlinkClick r:id="rId20" tooltip="Łoś"/>
              </a:rPr>
              <a:t>łosia</a:t>
            </a:r>
            <a:endParaRPr lang="pl-PL" dirty="0" smtClean="0"/>
          </a:p>
          <a:p>
            <a:endParaRPr lang="pl-PL" dirty="0"/>
          </a:p>
        </p:txBody>
      </p:sp>
      <p:sp>
        <p:nvSpPr>
          <p:cNvPr id="3" name="Tytuł 2"/>
          <p:cNvSpPr>
            <a:spLocks noGrp="1"/>
          </p:cNvSpPr>
          <p:nvPr>
            <p:ph type="title"/>
          </p:nvPr>
        </p:nvSpPr>
        <p:spPr/>
        <p:txBody>
          <a:bodyPr>
            <a:noAutofit/>
          </a:bodyPr>
          <a:lstStyle/>
          <a:p>
            <a:pPr algn="ctr"/>
            <a:r>
              <a:rPr lang="pl-PL" sz="6000" dirty="0" smtClean="0">
                <a:latin typeface="Brush Script MT" pitchFamily="66" charset="0"/>
              </a:rPr>
              <a:t>Formy Ochrony Przyrody</a:t>
            </a:r>
            <a:endParaRPr lang="pl-PL" sz="6000" dirty="0">
              <a:latin typeface="Brush Script MT"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39</TotalTime>
  <Words>867</Words>
  <Application>Microsoft Office PowerPoint</Application>
  <PresentationFormat>Pokaz na ekranie (4:3)</PresentationFormat>
  <Paragraphs>61</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Papier</vt:lpstr>
      <vt:lpstr>Szymon Lechowicz Klasa IIa</vt:lpstr>
      <vt:lpstr>Ochrona Środowiska W Polsce</vt:lpstr>
      <vt:lpstr>Def. Ochrony Przyrody</vt:lpstr>
      <vt:lpstr>Ochrona przyrody w Polsce w XX wieku</vt:lpstr>
      <vt:lpstr>Cele Ochrony Przyrody</vt:lpstr>
      <vt:lpstr>Slajd 6</vt:lpstr>
      <vt:lpstr>Slajd 7</vt:lpstr>
      <vt:lpstr>Formy Ochrony Przyrody</vt:lpstr>
    </vt:vector>
  </TitlesOfParts>
  <Company>Ministrerstwo Edukacji Narodowej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Szymon Lechowicz Klasa IIa</dc:title>
  <dc:creator>student215c</dc:creator>
  <cp:lastModifiedBy>student215c</cp:lastModifiedBy>
  <cp:revision>4</cp:revision>
  <dcterms:created xsi:type="dcterms:W3CDTF">2011-11-08T13:30:56Z</dcterms:created>
  <dcterms:modified xsi:type="dcterms:W3CDTF">2011-11-08T14:10:51Z</dcterms:modified>
</cp:coreProperties>
</file>